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86"/>
  </p:notesMasterIdLst>
  <p:sldIdLst>
    <p:sldId id="256" r:id="rId2"/>
    <p:sldId id="259" r:id="rId3"/>
    <p:sldId id="306" r:id="rId4"/>
    <p:sldId id="305" r:id="rId5"/>
    <p:sldId id="307" r:id="rId6"/>
    <p:sldId id="299" r:id="rId7"/>
    <p:sldId id="301" r:id="rId8"/>
    <p:sldId id="302" r:id="rId9"/>
    <p:sldId id="304" r:id="rId10"/>
    <p:sldId id="308" r:id="rId11"/>
    <p:sldId id="381" r:id="rId12"/>
    <p:sldId id="386" r:id="rId13"/>
    <p:sldId id="382" r:id="rId14"/>
    <p:sldId id="383" r:id="rId15"/>
    <p:sldId id="384" r:id="rId16"/>
    <p:sldId id="385" r:id="rId17"/>
    <p:sldId id="390" r:id="rId18"/>
    <p:sldId id="388" r:id="rId19"/>
    <p:sldId id="399" r:id="rId20"/>
    <p:sldId id="387" r:id="rId21"/>
    <p:sldId id="391" r:id="rId22"/>
    <p:sldId id="392" r:id="rId23"/>
    <p:sldId id="394" r:id="rId24"/>
    <p:sldId id="395" r:id="rId25"/>
    <p:sldId id="396" r:id="rId26"/>
    <p:sldId id="397" r:id="rId27"/>
    <p:sldId id="398" r:id="rId28"/>
    <p:sldId id="400" r:id="rId29"/>
    <p:sldId id="309" r:id="rId30"/>
    <p:sldId id="285" r:id="rId31"/>
    <p:sldId id="358" r:id="rId32"/>
    <p:sldId id="359" r:id="rId33"/>
    <p:sldId id="360" r:id="rId34"/>
    <p:sldId id="401" r:id="rId35"/>
    <p:sldId id="402" r:id="rId36"/>
    <p:sldId id="403" r:id="rId37"/>
    <p:sldId id="404" r:id="rId38"/>
    <p:sldId id="288" r:id="rId39"/>
    <p:sldId id="286" r:id="rId40"/>
    <p:sldId id="405" r:id="rId41"/>
    <p:sldId id="311" r:id="rId42"/>
    <p:sldId id="313" r:id="rId43"/>
    <p:sldId id="314" r:id="rId44"/>
    <p:sldId id="312" r:id="rId45"/>
    <p:sldId id="315" r:id="rId46"/>
    <p:sldId id="316" r:id="rId47"/>
    <p:sldId id="406" r:id="rId48"/>
    <p:sldId id="407" r:id="rId49"/>
    <p:sldId id="408" r:id="rId50"/>
    <p:sldId id="410" r:id="rId51"/>
    <p:sldId id="329" r:id="rId52"/>
    <p:sldId id="330" r:id="rId53"/>
    <p:sldId id="331" r:id="rId54"/>
    <p:sldId id="333" r:id="rId55"/>
    <p:sldId id="334" r:id="rId56"/>
    <p:sldId id="335" r:id="rId57"/>
    <p:sldId id="336" r:id="rId58"/>
    <p:sldId id="353" r:id="rId59"/>
    <p:sldId id="354" r:id="rId60"/>
    <p:sldId id="355" r:id="rId61"/>
    <p:sldId id="356" r:id="rId62"/>
    <p:sldId id="357" r:id="rId63"/>
    <p:sldId id="362" r:id="rId64"/>
    <p:sldId id="365" r:id="rId65"/>
    <p:sldId id="363" r:id="rId66"/>
    <p:sldId id="328" r:id="rId67"/>
    <p:sldId id="348" r:id="rId68"/>
    <p:sldId id="349" r:id="rId69"/>
    <p:sldId id="343" r:id="rId70"/>
    <p:sldId id="351" r:id="rId71"/>
    <p:sldId id="352" r:id="rId72"/>
    <p:sldId id="327" r:id="rId73"/>
    <p:sldId id="347" r:id="rId74"/>
    <p:sldId id="369" r:id="rId75"/>
    <p:sldId id="413" r:id="rId76"/>
    <p:sldId id="412" r:id="rId77"/>
    <p:sldId id="325" r:id="rId78"/>
    <p:sldId id="272" r:id="rId79"/>
    <p:sldId id="323" r:id="rId80"/>
    <p:sldId id="371" r:id="rId81"/>
    <p:sldId id="366" r:id="rId82"/>
    <p:sldId id="278" r:id="rId83"/>
    <p:sldId id="275" r:id="rId84"/>
    <p:sldId id="367" r:id="rId8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Intro" id="{22E62FC5-8C1D-B84A-B63D-8A3578AC0C3C}">
          <p14:sldIdLst>
            <p14:sldId id="256"/>
            <p14:sldId id="259"/>
          </p14:sldIdLst>
        </p14:section>
        <p14:section name="Pure Functions" id="{BFCAAE7F-3724-DA4A-8CFD-1B9279175C5D}">
          <p14:sldIdLst>
            <p14:sldId id="306"/>
            <p14:sldId id="305"/>
            <p14:sldId id="307"/>
            <p14:sldId id="299"/>
            <p14:sldId id="301"/>
            <p14:sldId id="302"/>
          </p14:sldIdLst>
        </p14:section>
        <p14:section name="Higher Order Functions" id="{8565FF3B-1825-A740-8E9F-8FD38E5010C7}">
          <p14:sldIdLst>
            <p14:sldId id="304"/>
            <p14:sldId id="308"/>
          </p14:sldIdLst>
        </p14:section>
        <p14:section name="Returning Functions" id="{B9BBF1B6-6BFF-DB40-BC75-4AB834F5CFDC}">
          <p14:sldIdLst>
            <p14:sldId id="381"/>
            <p14:sldId id="386"/>
            <p14:sldId id="382"/>
            <p14:sldId id="383"/>
            <p14:sldId id="384"/>
            <p14:sldId id="385"/>
            <p14:sldId id="390"/>
            <p14:sldId id="388"/>
            <p14:sldId id="399"/>
            <p14:sldId id="387"/>
            <p14:sldId id="391"/>
            <p14:sldId id="392"/>
            <p14:sldId id="394"/>
            <p14:sldId id="395"/>
            <p14:sldId id="396"/>
            <p14:sldId id="397"/>
            <p14:sldId id="398"/>
            <p14:sldId id="400"/>
          </p14:sldIdLst>
        </p14:section>
        <p14:section name="Function as argument" id="{DCA8F20A-E36B-B544-AF3E-28CC4CF2B45D}">
          <p14:sldIdLst>
            <p14:sldId id="309"/>
            <p14:sldId id="285"/>
            <p14:sldId id="358"/>
            <p14:sldId id="359"/>
            <p14:sldId id="360"/>
            <p14:sldId id="401"/>
            <p14:sldId id="402"/>
            <p14:sldId id="403"/>
            <p14:sldId id="404"/>
            <p14:sldId id="288"/>
            <p14:sldId id="286"/>
            <p14:sldId id="405"/>
          </p14:sldIdLst>
        </p14:section>
        <p14:section name="Returning Functions" id="{B1414778-A6C3-574C-AE46-27EEE74124A8}">
          <p14:sldIdLst/>
        </p14:section>
        <p14:section name="Immutability" id="{B9993192-0DF6-BE4D-8D29-9FB34A3BB4E6}">
          <p14:sldIdLst>
            <p14:sldId id="311"/>
            <p14:sldId id="313"/>
            <p14:sldId id="314"/>
            <p14:sldId id="312"/>
            <p14:sldId id="315"/>
            <p14:sldId id="316"/>
          </p14:sldIdLst>
        </p14:section>
        <p14:section name="Shared Variable" id="{F1F1D1D2-5EEA-2D4E-86DF-0F045CA536F6}">
          <p14:sldIdLst>
            <p14:sldId id="406"/>
            <p14:sldId id="407"/>
            <p14:sldId id="408"/>
            <p14:sldId id="410"/>
          </p14:sldIdLst>
        </p14:section>
        <p14:section name="Object Manipulations" id="{6C3FFD92-B2E8-8B4E-8945-44B0922325FD}">
          <p14:sldIdLst>
            <p14:sldId id="329"/>
            <p14:sldId id="330"/>
            <p14:sldId id="331"/>
            <p14:sldId id="333"/>
            <p14:sldId id="334"/>
            <p14:sldId id="335"/>
            <p14:sldId id="336"/>
          </p14:sldIdLst>
        </p14:section>
        <p14:section name="Object Traversal" id="{901334AA-54FE-1640-82CE-9300D5515491}">
          <p14:sldIdLst>
            <p14:sldId id="353"/>
            <p14:sldId id="354"/>
            <p14:sldId id="355"/>
            <p14:sldId id="356"/>
            <p14:sldId id="357"/>
            <p14:sldId id="362"/>
            <p14:sldId id="365"/>
            <p14:sldId id="363"/>
          </p14:sldIdLst>
        </p14:section>
        <p14:section name="Recursion" id="{8B0E24D4-3C9E-A84E-84A9-B736A2E4294F}">
          <p14:sldIdLst>
            <p14:sldId id="328"/>
            <p14:sldId id="348"/>
            <p14:sldId id="349"/>
            <p14:sldId id="343"/>
            <p14:sldId id="351"/>
            <p14:sldId id="352"/>
            <p14:sldId id="327"/>
          </p14:sldIdLst>
        </p14:section>
        <p14:section name="Partial and Curry" id="{5BCE8418-5637-4D4B-A2E8-746E1789CE69}">
          <p14:sldIdLst>
            <p14:sldId id="347"/>
            <p14:sldId id="369"/>
            <p14:sldId id="413"/>
            <p14:sldId id="412"/>
            <p14:sldId id="325"/>
            <p14:sldId id="272"/>
          </p14:sldIdLst>
        </p14:section>
        <p14:section name="_aux" id="{C2F70E00-463C-E54C-B83A-8B3307DCEB0D}">
          <p14:sldIdLst>
            <p14:sldId id="323"/>
            <p14:sldId id="371"/>
            <p14:sldId id="366"/>
            <p14:sldId id="278"/>
            <p14:sldId id="275"/>
            <p14:sldId id="36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65"/>
    <p:restoredTop sz="79175"/>
  </p:normalViewPr>
  <p:slideViewPr>
    <p:cSldViewPr snapToGrid="0" snapToObjects="1">
      <p:cViewPr varScale="1">
        <p:scale>
          <a:sx n="137" d="100"/>
          <a:sy n="137" d="100"/>
        </p:scale>
        <p:origin x="2408"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21:12:18.872"/>
    </inkml:context>
    <inkml:brush xml:id="br0">
      <inkml:brushProperty name="width" value="0.05" units="cm"/>
      <inkml:brushProperty name="height" value="0.05" units="cm"/>
      <inkml:brushProperty name="color" value="#66CC00"/>
    </inkml:brush>
  </inkml:definitions>
  <inkml:trace contextRef="#ctx0" brushRef="#br0">87 120 24575,'68'0'0,"1"0"0,9 0 0,4 0 0,-17 0 0,3 0 0,7 0-2458,9 0 0,8 0 1,4 0-1,-1 0 2149,2 0 1,1 0 0,2 0 0,4 0 308,-18 0 0,4 0 0,2 0 0,0 0 0,-2 0 0,-5 0 0,13 0 0,-5 0 0,-1 0 0,4 0 0,-3 0 0,5 0 0,1 0 0,-5 0 0,-8 0-761,3 0 1,-9 0-1,12 0 761,-7 0 0,11 0 0,6 0 0,1 0 0,-3 0 0,-10 0 0,4 0 0,-8 0 0,-1 0 0,7 0 0,-7 0 0,7 0 0,2 0 0,1 0 0,-4 0 0,-6 0-79,9 0 1,-5 0-1,-4 0 1,2 0 78,2 0 0,1 0 0,-2 0 0,-5 0-440,0 0 1,-6 0 0,5 0 439,-6 0 0,5 1 0,-1-1 0,-4-1 0,5-2 0,-4 0 0,3-1 0,-7 1 0,3 0 0,1 0 0,-1 0 0,19-1 0,0 0 0,-2-1 0,-3-1 0,-2-2 0,-1 3 0,-7 4 0,-2 1 0,0-1 520,1-5 1,-1-1 0,-2 2-521,24 3 0,-6 1 1259,-20-3 0,-1-1-1259,19 1 0,-6 0 2865,2 1-2865,-10-1 0,0-1 0,7 5 0,8 0 2789,-13-6-2789,-8 4 0,0-4 0,0 6 2265,-8 0-2265,6 0 0,-6 0 0,16 0 0,3 0 0,0 0 0,7 0 1231,2 7-1231,3 9-25,-40-5 0,1 3 25,-5 4 0,1 2 0,8 0 0,4 3 0,26 16 0,0 3 0,-14-10 0,-1 2-550,-14-2 0,1 3 0,-2-3 550,9 4 0,-3-1 0,-1 3 0,-1 0 0,1-3 0,0-2 0,-6-3 0,-3-1-216,31 18 216,-33-19 0,0-2 0,26 14 0,8 7 0,-2-10 0,-28-10 0,15 2 503,-9 6-503,-10-7 884,3 14-884,-9-8 0,9 24 0,-20-8 0,6 22 0,-21 1 967,0 20-967,-14-37 0,0 2 0,0 5 0,0 1 0,1 5 0,0-1 0,-4-14 0,-1 0 0,1 10 0,-2 2 0,-3 3 0,0 0 0,0-7 0,0 1 0,0 5 0,0-3-16,0 25 16,0-16 0,0 15 0,0-15-362,0-19 0,0 0 362,0 33 0,0-37 0,0 1 0,0 38 0,0-8 0,0 10 0,0-9 0,0-10 0,0-11 1009,0-8-1009,0-8 267,-20 8-267,-4-5 0,-12 0 0,-7 2 0,4-7 0,-1 1-333,-12 21 1,-1 1 332,7-19 0,1-1 0,-3 12 0,1 1 0,-1-6 0,-1-2 0,-2 1 0,-1 0 0,-6 6 0,0-4 0,7-15 0,2-3 0,6-4 0,2 0-113,-1-2 1,2-3 112,-17 9 0,-17 14 0,10-15 0,2-2 0,8-7 0,0-6 0,0 4 0,-17-2 0,5 5 0,14-10 0,-1 0 0,-25 5 458,15-4 0,1-2-458,-2-1 0,12-5 0,-2 1 0,-34 11 0,8-7 0,16-4 0,0 0 0,-26 3 0,29-6 0,-2-1-396,6-3 0,0-1 396,-4 0 0,-2-1 0,0 1 0,-1 0 0,-4-4 0,-1 2 0,1 5 0,-1 1-747,-5-7 0,-1 0 747,0 3 0,-1-1 0,-5-2 0,-1-2 0,1 1 0,0 0 0,1 0 0,-3 0 0,0 0 0,-7 0 0,4 0 0,-14 0 0,1 0-881,9 0 1,-5 0-1,5 0 881,-7 0 0,4 0 0,-1 0 0,-2 0 0,29 0 0,-1 0 0,0 0 0,-28 1 0,-1-2 0,30 0 0,-1-2 0,0-1 0,-27-4 0,1-3-484,-2-3 1,2-2 483,-2-3 0,2 0 0,5 5 0,0-1 0,-5-3 0,1 0 0,4 3 0,0 1-1072,-6 0 1,0-2 1071,1-2 0,-2 1 0,29 8 0,-1 3 0,0-1-246,-29-6 0,1-2 246,1 1 0,-1 1 0,2 3 0,1-1 0,10-2 0,1 0 0,-1 3 0,2 2 595,5-1 1,4 0-596,17 4 0,1 1 326,-6-4 1,1 1-327,-36 5 0,43-5 0,0 0 0,1 6 0,0 0 0,-41-12 0,38 11 0,-4 2 0,-13-6 0,1-1 0,17 3 0,0 0 0,-13 1 0,0-1 0,-29-2 0,42 2 0,-1 1 0,-43 1 0,36-2 0,4 1 0,-6 3 1442,10 0 0,-2 0-1442,-20 0 0,-17 0 0,9 0 0,2 0 0,0 0 0,15 0 0,-13 0 2125,15 0-2125,0 0 1177,2 0-1177,8 0 816,8 0-816,-7 0 432,-3 0-432,0 0 0,-1 0 0,12 0 0,8 0 0,-1 0 0,0 0 0,7-11 0,-7-9 0,4-21 0,0-7 0,-2-16 0,14-18-671,9 19 0,3-3 671,4 6 0,3-2 0,-2-22 0,1-2-1094,4 10 1,0-1 1093,0-11 0,0-2 0,0 1 0,0 1 0,0 0 0,0 1 0,0-6 0,0 2-693,0 18 1,0 0 692,3-7 0,1 4-277,0 23 0,1 2 277,-1 0 0,1 1 945,8-33-945,-12 2 0,12 9 2059,-11 0-2059,10 0 1603,-10 8-1603,10 2 723,-10 8-723,4 0 138,-1 7-138,-3-5 0,3 12 0,-5-5 0,0 7 0,0 1 0,0-1 0,6 0 0,-5 7 0,5-13 0,-6 11 0,0-12 0,0 7 0,0-6 0,0 4 0,0-5 0,5-10 0,-3 13 0,3-12 0,-5 16 0,0 7 0,0 1 0,0 0 0,0-1 0,0-7 0,6 1 0,-5-1 0,5 0 0,-1 0 0,-3-7 0,9 6 0,-10-13 0,10 12 0,-9-5 0,9-10 0,-5 20 0,1-12 0,-2 24 0,0 0 0,-3-1 0,3 1 0,0 0 0,-4 5 0,10-4 0,-10 4 0,4-11 0,-5 4 0,0-11 0,0 11 0,0-12 0,0 6 0,0-7 0,0 1 0,0 5 0,0 3 0,0 11 0,0-4 0,0 10 0,0-5 0,0 16 0,0-3 0,0 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11:52:43.179"/>
    </inkml:context>
    <inkml:brush xml:id="br0">
      <inkml:brushProperty name="width" value="0.05" units="cm"/>
      <inkml:brushProperty name="height" value="0.05" units="cm"/>
      <inkml:brushProperty name="color" value="#66CC00"/>
    </inkml:brush>
  </inkml:definitions>
  <inkml:trace contextRef="#ctx0" brushRef="#br0">0 0 24575,'0'4'0,"0"0"0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0:30.6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1,'69'0,"-2"0,-11 0,12 0,-18 0,16 0,-28 0,16 0,-16 0,7 0,0 0,2 0,1 0,6 0,-7 0,10 0,-10 0,-2 0,-16 0,-3 0,-6 0,-6 0,2 0,-1 0,6 0,8 0,-4 0,9 0,-13 0,13 0,-13 0,6 0,-13 0,4 0,-4 0,9 0,-3 0,3 0,3 0,-4 0,4 0,-6 0,-1 0,1 4,-1-3,8 3,-6-4,6 0,-8 5,1-4,-1 3,-5-4,2 3,-1-2,1 2,2-3,-3 0,0 0,2 0,1 5,1-4,-5 3,5-4,-7 0,5 0,1 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0:35.7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0:39.5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1,'78'0,"-20"0,8 0,-28 0,-1 0,-10 0,-7 0,-6 0,2 0,-1 0,1 0,2 0,-3 0,0 0,3 0,-2 0,2 0,3 0,-3 0,5 0,-9 0,4 0,-6 0,5 0,1 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0:41.47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1,'72'0,"-13"0,-4 0,-25 0,14 0,-28 0,4 0,-8 0,1 0,5 0,-2 0,1 0,-2 0,0 0,3 0,3 0,1 0,1 0,-4 0,1 0,-1 0,0 0,-4 0,1 0,-5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0:44.37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1,'94'0,"-29"0,-3 0,-5 0,1 0,2 0,18 0,9 0,5 0,-42 0,7 0,-29 0,-1 0,-8 0,8 0,-6 0,13 0,-5 0,6 0,-6 0,5 0,-13 0,0 0,-8 0,0 0,15 0,-5 0,18 0,-4 0,11 0,-1 0,-2 0,-9 0,-8 0,-6 0,-10 0,2 0,2 0,3 0,-4 0,0 3,5-2,0 2,14-3,-6 0,8 5,0-3,-8 3,-1-5,-13 0,4 4,-6-3,5 4,-2-2,0-2,0 5,0-5,0 6,0-6,0 2,0 0,0-2,0 3,0-1,0-2,0 2,0-3,0 3,0-2,12 8,-6-8,9 4,-11-5,0 0,-4 0,1 0,-5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0:46.7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20,'76'0,"-4"0,-16 0,-8 0,-3 0,-10 0,-12 0,3 0,-17 0,7 0,1 0,1 0,-1 0,2 0,-7 0,5 0,1 0,-5 0,5-9,-6 7,4-7,2 9,-5 0,7 0,-7 0,7 0,-4 0,-3 0,-2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0:52.6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0:54.07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1:03.45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09:16:00.008"/>
    </inkml:context>
    <inkml:brush xml:id="br0">
      <inkml:brushProperty name="width" value="0.05" units="cm"/>
      <inkml:brushProperty name="height" value="0.05" units="cm"/>
      <inkml:brushProperty name="color" value="#E71224"/>
    </inkml:brush>
  </inkml:definitions>
  <inkml:trace contextRef="#ctx0" brushRef="#br0">678 3 24575,'-19'14'0,"-34"26"0,18-13 0,-39 38 0,22-25 0,-1 5 0,1-2 0,23-19 0,5 0 0,5-6 0,14-9 0,-7 4 0,11-6 0,-2 1 0,3-1 0,0 1 0,-4-1 0,-3 23 0,-3-5 0,-10 30 0,-3 3 0,-8 13 0,-2 10 0,8-10 0,-3-3 0,13-21 0,-4-2 0,12-16 0,2-3 0,5-6 0,0-1 0,0 17 0,0-5 0,-6 14 0,5 0 0,-4-7 0,5 0 0,0-11 0,0-8 0,0 0 0,-4-4 0,4 3 0,-4-4 0,4 22 0,0 15 0,0 33 0,0-28 0,0 1 0,0-6 0,0 0 0,0 19 0,0-1 0,0-17 0,0-2 0,0 7 0,0-1 0,0 39 0,0-33 0,0-13 0,0-23 0,0-6 0,0-6 0,5 4 0,2 13 0,3-8 0,5 41 0,3-21 0,5 25 0,4-21 0,0 7 0,-8-16 0,4 0 0,-7-11 0,3-12 0,8 5 0,1-8 0,17 6 0,14-3 0,-10-2 0,1 0 0,28 5 0,-18-4 0,0 0 0,14 2 0,-20-7 0,0 0 0,20 7 0,7-6 0,-34-4 0,-9-6 0,-11 0 0,-8 0 0,-5 0 0,5 0 0,-5 0 0,12 0 0,12 0 0,0-5 0,16-3 0,-15-4 0,6-7 0,-17 7 0,-7-3 0,-3 5 0,-9 3 0,4-2 0,-5 5 0,-4-8 0,4-6 0,-2-4 0,5-4 0,1-22 0,7 5 0,-4-8 0,9 8 0,-12 14 0,4 0 0,-5 3 0,-1 6 0,-5 6 0,3 1 0,-7 0 0,2-8 0,2-8 0,-3-7 0,10-20 0,-10 6 0,5-18 0,-1 11 0,-4 0 0,9 10 0,-9 9 0,3 11 0,-5 13 0,0-21 0,0 17 0,0-35 0,0-11 0,0 10 0,0-5 0,0 0 0,0 2 0,0-40 0,0 41 0,0-1 0,0 17 0,0 4 0,0 16 0,0 6 0,0 1 0,0 5 0,0-12 0,0-3 0,-15-33 0,6 15 0,-14-36 0,2 16 0,3-10 0,-4 3 0,3 21 0,6 9 0,1 11 0,5 13 0,2 1 0,1 5 0,-8-5 0,1 3 0,-21-29 0,-4-1 0,-2-13 0,3 4 0,13 21 0,-4-16 0,10 21 0,-2-13 0,8 16 0,1 9 0,0-6 0,0 6 0,-5-4 0,-12-14 0,8 4 0,-11-6 0,13 4 0,0 7 0,-2 1 0,8 5 0,-3 1 0,9 5 0,-3 4 0,3-3 0,-9 2 0,-1-4 0,-13-7 0,6 0 0,-6-1 0,0-3 0,14 9 0,-11-5 0,18 9 0,-7-2 0,6 1 0,-1 4 0,1 1 0,-1 3 0,0 0 0,-5 0 0,-8 0 0,-8 0 0,-27 0 0,15 0 0,-24 0 0,26 0 0,-6 0 0,17 0 0,6-3 0,9 2 0,6-3 0,-1 4 0,1 4 0,-1 0 0,4 3 0,0 1 0,4-1 0,0-3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1:04.4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2:00.122"/>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0 19,'93'0,"-34"0,1 0,-9 0,0 0,5 0,1 0,5 1,0-2,-11-3,0 0,12 3,0 0,36-7,-25 8,-8 0,-19 0,10 0,10 0,17 0,-10 0,18 0,-21 0,-10 0,5 0,-36 0,6 0,-16 0,-6 0,2 0,-1 0,1 0,11 0,0 0,9 0,-1 5,-6 0,-2 6,-8-6,-5 0,2-2,-4 1,3 4,9 1,-5 0,8-2,-7 1,-1-7,-5 7,2-7,-4 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2:07.581"/>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0 14,'73'0,"-3"0,-13 0,11 0,-9 0,9-6,-21 5,-9-6,-4 7,-13 0,0 0,-8 0,3 0,-1 0,8 0,-3 0,-6 0,4 0,-4 0,3 0,0 0,-2 0,6 0,4 0,7 0,-4 0,6 0,-12 0,4 0,-12 0,5 0,-7 0,5 0,3 0,5 0,17 0,5 0,10 0,-10 0,-9 0,-12 0,-12 0,-1 0,-5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8T12:22:43.480"/>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1 74,'53'0,"-1"0,5 0,1 0,-1 0,-1 0,35 0,-30 1,-1-2,13-6,11 5,-25-10,-22 10,-15-3,-4 1,-9 3,10-4,-4 5,13 0,0 0,17 0,3 0,8-12,-8 8,-3-8,-17 12,-1 0,-13 0,-1-4,-6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09:18:36.959"/>
    </inkml:context>
    <inkml:brush xml:id="br0">
      <inkml:brushProperty name="width" value="0.05" units="cm"/>
      <inkml:brushProperty name="height" value="0.05" units="cm"/>
      <inkml:brushProperty name="color" value="#E71224"/>
    </inkml:brush>
  </inkml:definitions>
  <inkml:trace contextRef="#ctx0" brushRef="#br0">0 8 24575,'36'0'0,"29"0"0,-16 0 0,4 0 0,12 0 0,0 0 0,-12 0 0,0 0 0,24 0 0,-1 0 0,19 0 0,-23 0 0,0 0 0,-15 0 0,-2 0 0,43 0 0,-43 0 0,-2 0 0,32 0 0,10 0 0,-24 0 0,8 0 0,-20 0 0,9 0 0,-21 0 0,-9 0 0,-11 0 0,-8 0 0,-5 0 0,-1 0 0,-5 0 0,-1 0 0,1 0 0,-1 0 0,1 0 0,-1 0 0,1-3 0,-1 2 0,1-3 0,-1 4 0,13 0 0,3 0 0,22 0 0,-7 6 0,17-5 0,-17 10 0,7-10 0,-22 8 0,2-9 0,-16 4 0,4-4 0,-9 3 0,-1-2 0,-3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09:18:41.189"/>
    </inkml:context>
    <inkml:brush xml:id="br0">
      <inkml:brushProperty name="width" value="0.05" units="cm"/>
      <inkml:brushProperty name="height" value="0.05" units="cm"/>
      <inkml:brushProperty name="color" value="#E71224"/>
    </inkml:brush>
  </inkml:definitions>
  <inkml:trace contextRef="#ctx0" brushRef="#br0">1 71 24575,'67'0'0,"-7"0"0,32 0 0,-18 0 0,10 0 0,-16 0 0,-21 0 0,-2 0 0,-17 0 0,-6 0 0,-9 0 0,-6 0 0,1 0 0,-1 0 0,1 0 0,-1 0 0,6-9 0,1 7 0,5-7 0,8 9 0,-6 0 0,6 0 0,-13 0 0,4 0 0,-9 0 0,4 0 0,-6 0 0,1 0 0,-1 0 0,13 0 0,4 0 0,11 0 0,22 0 0,-17 0 0,26 0 0,-28 0 0,7 0 0,-17 0 0,6 0 0,-12 0 0,21 0 0,8 0 0,20 0 0,-1 0 0,22 0 0,-4 0 0,-33 0 0,1 0 0,42 0 0,-3 0 0,-13 0 0,-21 0 0,5 0 0,-28 0 0,7 0 0,-9 0 0,-1-5 0,10 3 0,3-3 0,8 5 0,12 0 0,3-7 0,11 5 0,-12-5 0,9 7 0,-19 0 0,7-7 0,-19 6 0,-3-6 0,-10 7 0,-6 0 0,-8 0 0,-8-3 0,-5 2 0,-1-2 0,1 3 0,4 0 0,3 0 0,4 0 0,8 0 0,10 0 0,1 0 0,7 0 0,-16 0 0,-2 0 0,-8 0 0,-5 0 0,-1 0 0,-9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09:18:44.002"/>
    </inkml:context>
    <inkml:brush xml:id="br0">
      <inkml:brushProperty name="width" value="0.05" units="cm"/>
      <inkml:brushProperty name="height" value="0.05" units="cm"/>
      <inkml:brushProperty name="color" value="#E71224"/>
    </inkml:brush>
  </inkml:definitions>
  <inkml:trace contextRef="#ctx0" brushRef="#br0">1 0 24575,'12'0'0,"19"0"0,20 0 0,48 0 0,-35 5 0,7 0-856,-6 0 0,5-1 0,2 2 856,4 2 0,2 2 0,3-2 0,10-2 0,3-2 0,-5 1 0,-19-1 0,-4 0 0,1 0-26,7 0 0,0 0 0,-6-2 26,-7-1 0,-2 1 0,13 3 0,-1 0 0,28 2 0,-16-5 0,-4 5 1886,-8-7-1886,24 0 760,3 0-760,-11 0 0,-34 0 0,0 0 0,34 0 0,11 0 0,-14 0 0,-26 0 0,-13 0 0,-9 0 0,-7 0 0,25 0 0,-11 0 0,36 0 0,-20-6 0,20-3 0,-8 1 0,0-6 0,-4 13 0,-19-11 0,-11 7 0,-15-2 0,-4 3 0,-9 0 0,9 4 0,-4-4 0,13-1 0,1 4 0,8-10 0,0 10 0,-8-5 0,-1 2 0,-13 3 0,-1-3 0,-6 4 0,1 0 0,-4-4 0,-1 3 0,-3-2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09:53:36.877"/>
    </inkml:context>
    <inkml:brush xml:id="br0">
      <inkml:brushProperty name="width" value="0.05" units="cm"/>
      <inkml:brushProperty name="height" value="0.05" units="cm"/>
      <inkml:brushProperty name="color" value="#66CC00"/>
    </inkml:brush>
  </inkml:definitions>
  <inkml:trace contextRef="#ctx0" brushRef="#br0">1 1 24575,'84'0'0,"-2"0"0,-4 0 0,3 0 0,-28 0 0,0 0 0,34 0 0,-1 0 0,-32 0 0,-2 0 0,15 3 0,-3 2 0,20 3 0,-17 0 0,-26 3 0,-11-10 0,-17 3 0,-6-4 0,1 0 0,-4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09:53:39.319"/>
    </inkml:context>
    <inkml:brush xml:id="br0">
      <inkml:brushProperty name="width" value="0.05" units="cm"/>
      <inkml:brushProperty name="height" value="0.05" units="cm"/>
      <inkml:brushProperty name="color" value="#66CC00"/>
    </inkml:brush>
  </inkml:definitions>
  <inkml:trace contextRef="#ctx0" brushRef="#br0">1 0 24575,'20'0'0,"37"0"0,36 0 0,-37 0 0,3 0 0,-3 0 0,1 0 0,5 0 0,0 0 0,-10 0 0,-2 0 0,43 0 0,-32 0 0,-4 0 0,-9 0 0,29 0 0,-56 0 0,-8 0 0,-5 0 0,-1 0 0,1 0 0,-1 0 0,1 0 0,-1 0 0,1 0 0,-1 0 0,1 0 0,-1 0 0,1 0 0,-1 0 0,1 0 0,-1 0 0,1 0 0,-8 0 0,3 0 0,-6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09:53:43.099"/>
    </inkml:context>
    <inkml:brush xml:id="br0">
      <inkml:brushProperty name="width" value="0.05" units="cm"/>
      <inkml:brushProperty name="height" value="0.05" units="cm"/>
      <inkml:brushProperty name="color" value="#66CC00"/>
    </inkml:brush>
  </inkml:definitions>
  <inkml:trace contextRef="#ctx0" brushRef="#br0">1 0 24575,'69'0'0,"9"0"0,-7 0 0,2 0 0,22 0 0,-18 0 0,-1 0 0,2 0 0,21 0 0,-41 0 0,-13 0 0,-22 0 0,-3 0 0,-12 3 0,-1-2 0,1 3 0,-4-4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09:53:45.934"/>
    </inkml:context>
    <inkml:brush xml:id="br0">
      <inkml:brushProperty name="width" value="0.05" units="cm"/>
      <inkml:brushProperty name="height" value="0.05" units="cm"/>
      <inkml:brushProperty name="color" value="#66CC00"/>
    </inkml:brush>
  </inkml:definitions>
  <inkml:trace contextRef="#ctx0" brushRef="#br0">0 8 24575,'25'-4'0,"18"1"0,41 3 0,-27 0 0,31 0 0,-45 0 0,16 0 0,-21 0 0,-5 0 0,-17 0 0,4 0 0,-12 0 0,-1 0 0,1 0 0,-1 0 0,1 0 0,5 0 0,-4 0 0,3 0 0,-4 0 0,-1 0 0,1 0 0,-1 0 0,1 0 0,-1 0 0,1 0 0,-1 0 0,1 0 0,-1 0 0,1 0 0,-1 0 0,1 0 0,-1 0 0,1 0 0,4 0 0,-3 0 0,9 0 0,-9 0 0,4 0 0,0 0 0,-4 0 0,3 0 0,-4 3 0,-4-2 0,-1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68508062"/>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tc39/proposal-object-rest-spread"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developer.mozilla.org/en-US/docs/Web/JavaScript/Reference/Functions/rest_parameter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a:t>Už vieme, </a:t>
            </a:r>
            <a:r>
              <a:rPr lang="sk-SK" err="1"/>
              <a:t>źe</a:t>
            </a:r>
            <a:r>
              <a:rPr lang="sk-SK"/>
              <a:t> funkcie môžu vracať funkcie, mali sme to na prednáške o funkciách a </a:t>
            </a:r>
            <a:r>
              <a:rPr lang="sk-SK" err="1"/>
              <a:t>closure</a:t>
            </a:r>
            <a:r>
              <a:rPr lang="sk-SK"/>
              <a:t> a </a:t>
            </a:r>
            <a:r>
              <a:rPr lang="sk-SK" err="1"/>
              <a:t>scope</a:t>
            </a:r>
            <a:r>
              <a:rPr lang="sk-SK"/>
              <a:t>....</a:t>
            </a:r>
          </a:p>
          <a:p>
            <a:r>
              <a:rPr lang="sk-SK"/>
              <a:t>Načo je to dobré</a:t>
            </a:r>
          </a:p>
        </p:txBody>
      </p:sp>
    </p:spTree>
    <p:extLst>
      <p:ext uri="{BB962C8B-B14F-4D97-AF65-F5344CB8AC3E}">
        <p14:creationId xmlns:p14="http://schemas.microsoft.com/office/powerpoint/2010/main" val="104041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sk-SK" dirty="0"/>
          </a:p>
        </p:txBody>
      </p:sp>
    </p:spTree>
    <p:extLst>
      <p:ext uri="{BB962C8B-B14F-4D97-AF65-F5344CB8AC3E}">
        <p14:creationId xmlns:p14="http://schemas.microsoft.com/office/powerpoint/2010/main" val="4261236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sk-SK" dirty="0"/>
              <a:t>Ak neriešime OO programovanie, tam je </a:t>
            </a:r>
            <a:r>
              <a:rPr lang="sk-SK" dirty="0" err="1"/>
              <a:t>bind</a:t>
            </a:r>
            <a:r>
              <a:rPr lang="sk-SK" dirty="0"/>
              <a:t> hlavne </a:t>
            </a:r>
            <a:r>
              <a:rPr lang="sk-SK" dirty="0" err="1"/>
              <a:t>kvoli</a:t>
            </a:r>
            <a:r>
              <a:rPr lang="sk-SK" dirty="0"/>
              <a:t> </a:t>
            </a:r>
            <a:r>
              <a:rPr lang="sk-SK" dirty="0" err="1"/>
              <a:t>this</a:t>
            </a:r>
            <a:r>
              <a:rPr lang="sk-SK" dirty="0"/>
              <a:t>.</a:t>
            </a:r>
          </a:p>
          <a:p>
            <a:pPr marL="0" marR="0" lvl="0" indent="0" defTabSz="914400" eaLnBrk="1" fontAlgn="auto" latinLnBrk="0" hangingPunct="1">
              <a:lnSpc>
                <a:spcPct val="100000"/>
              </a:lnSpc>
              <a:spcBef>
                <a:spcPts val="0"/>
              </a:spcBef>
              <a:spcAft>
                <a:spcPts val="0"/>
              </a:spcAft>
              <a:buClrTx/>
              <a:buSzTx/>
              <a:buFontTx/>
              <a:buNone/>
              <a:tabLst/>
              <a:defRPr/>
            </a:pPr>
            <a:endParaRPr lang="sk-SK" dirty="0"/>
          </a:p>
        </p:txBody>
      </p:sp>
    </p:spTree>
    <p:extLst>
      <p:ext uri="{BB962C8B-B14F-4D97-AF65-F5344CB8AC3E}">
        <p14:creationId xmlns:p14="http://schemas.microsoft.com/office/powerpoint/2010/main" val="2104056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V </a:t>
            </a:r>
            <a:r>
              <a:rPr lang="sk-SK" dirty="0" err="1"/>
              <a:t>priklade</a:t>
            </a:r>
            <a:r>
              <a:rPr lang="sk-SK" dirty="0"/>
              <a:t> je postupne </a:t>
            </a:r>
            <a:r>
              <a:rPr lang="sk-SK" dirty="0" err="1"/>
              <a:t>bindovanie</a:t>
            </a:r>
            <a:endParaRPr lang="sk-SK" dirty="0"/>
          </a:p>
        </p:txBody>
      </p:sp>
    </p:spTree>
    <p:extLst>
      <p:ext uri="{BB962C8B-B14F-4D97-AF65-F5344CB8AC3E}">
        <p14:creationId xmlns:p14="http://schemas.microsoft.com/office/powerpoint/2010/main" val="65237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sk-SK" dirty="0"/>
              <a:t>Ak neriešime OO programovanie, tam je </a:t>
            </a:r>
            <a:r>
              <a:rPr lang="sk-SK" dirty="0" err="1"/>
              <a:t>bind</a:t>
            </a:r>
            <a:r>
              <a:rPr lang="sk-SK" dirty="0"/>
              <a:t> hlavne </a:t>
            </a:r>
            <a:r>
              <a:rPr lang="sk-SK" dirty="0" err="1"/>
              <a:t>kvoli</a:t>
            </a:r>
            <a:r>
              <a:rPr lang="sk-SK" dirty="0"/>
              <a:t> </a:t>
            </a:r>
            <a:r>
              <a:rPr lang="sk-SK" dirty="0" err="1"/>
              <a:t>this</a:t>
            </a:r>
            <a:r>
              <a:rPr lang="sk-SK" dirty="0"/>
              <a:t>.</a:t>
            </a:r>
          </a:p>
          <a:p>
            <a:pPr marL="0" marR="0" lvl="0" indent="0" defTabSz="914400" eaLnBrk="1" fontAlgn="auto" latinLnBrk="0" hangingPunct="1">
              <a:lnSpc>
                <a:spcPct val="100000"/>
              </a:lnSpc>
              <a:spcBef>
                <a:spcPts val="0"/>
              </a:spcBef>
              <a:spcAft>
                <a:spcPts val="0"/>
              </a:spcAft>
              <a:buClrTx/>
              <a:buSzTx/>
              <a:buFontTx/>
              <a:buNone/>
              <a:tabLst/>
              <a:defRPr/>
            </a:pPr>
            <a:endParaRPr lang="sk-SK" dirty="0"/>
          </a:p>
        </p:txBody>
      </p:sp>
    </p:spTree>
    <p:extLst>
      <p:ext uri="{BB962C8B-B14F-4D97-AF65-F5344CB8AC3E}">
        <p14:creationId xmlns:p14="http://schemas.microsoft.com/office/powerpoint/2010/main" val="360407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V JS </a:t>
            </a:r>
            <a:r>
              <a:rPr lang="sk-SK" dirty="0" err="1"/>
              <a:t>kazda</a:t>
            </a:r>
            <a:r>
              <a:rPr lang="sk-SK" dirty="0"/>
              <a:t> </a:t>
            </a:r>
            <a:r>
              <a:rPr lang="sk-SK" dirty="0" err="1"/>
              <a:t>metoda</a:t>
            </a:r>
            <a:r>
              <a:rPr lang="sk-SK" dirty="0"/>
              <a:t> existuje ako </a:t>
            </a:r>
            <a:r>
              <a:rPr lang="sk-SK" dirty="0" err="1"/>
              <a:t>samostatna</a:t>
            </a:r>
            <a:r>
              <a:rPr lang="sk-SK" dirty="0"/>
              <a:t> funkcia.</a:t>
            </a:r>
          </a:p>
          <a:p>
            <a:r>
              <a:rPr lang="sk-SK" dirty="0" err="1"/>
              <a:t>Kazda</a:t>
            </a:r>
            <a:r>
              <a:rPr lang="sk-SK" dirty="0"/>
              <a:t> sa </a:t>
            </a:r>
            <a:r>
              <a:rPr lang="sk-SK" dirty="0" err="1"/>
              <a:t>uz</a:t>
            </a:r>
            <a:r>
              <a:rPr lang="sk-SK" dirty="0"/>
              <a:t> teraz da </a:t>
            </a:r>
            <a:r>
              <a:rPr lang="sk-SK" dirty="0" err="1"/>
              <a:t>zavolat</a:t>
            </a:r>
            <a:r>
              <a:rPr lang="sk-SK" dirty="0"/>
              <a:t> </a:t>
            </a:r>
            <a:r>
              <a:rPr lang="sk-SK" dirty="0" err="1"/>
              <a:t>sylov</a:t>
            </a:r>
            <a:r>
              <a:rPr lang="sk-SK" dirty="0"/>
              <a:t> f(_this,p1,p2,p3) </a:t>
            </a:r>
            <a:r>
              <a:rPr lang="sk-SK" dirty="0" err="1"/>
              <a:t>akurat</a:t>
            </a:r>
            <a:r>
              <a:rPr lang="sk-SK" dirty="0"/>
              <a:t> syntax je </a:t>
            </a:r>
            <a:r>
              <a:rPr lang="sk-SK" dirty="0" err="1"/>
              <a:t>f.call</a:t>
            </a:r>
            <a:r>
              <a:rPr lang="sk-SK" dirty="0"/>
              <a:t>(_</a:t>
            </a:r>
            <a:r>
              <a:rPr lang="sk-SK" dirty="0" err="1"/>
              <a:t>this</a:t>
            </a:r>
            <a:r>
              <a:rPr lang="sk-SK" dirty="0"/>
              <a:t>, p1,p2,p3)</a:t>
            </a:r>
          </a:p>
          <a:p>
            <a:r>
              <a:rPr lang="sk-SK" dirty="0"/>
              <a:t>A chceme syntax f(_</a:t>
            </a:r>
            <a:r>
              <a:rPr lang="sk-SK" dirty="0" err="1"/>
              <a:t>this</a:t>
            </a:r>
            <a:r>
              <a:rPr lang="sk-SK" dirty="0"/>
              <a:t>. P1,p2,p3) toto je ten </a:t>
            </a:r>
            <a:r>
              <a:rPr lang="sk-SK" dirty="0" err="1"/>
              <a:t>sposob</a:t>
            </a:r>
            <a:r>
              <a:rPr lang="sk-SK" dirty="0"/>
              <a:t> ako to </a:t>
            </a:r>
            <a:r>
              <a:rPr lang="sk-SK" dirty="0" err="1"/>
              <a:t>dosiahnut</a:t>
            </a:r>
            <a:endParaRPr lang="sk-SK" dirty="0"/>
          </a:p>
          <a:p>
            <a:endParaRPr lang="sk-SK" dirty="0"/>
          </a:p>
        </p:txBody>
      </p:sp>
    </p:spTree>
    <p:extLst>
      <p:ext uri="{BB962C8B-B14F-4D97-AF65-F5344CB8AC3E}">
        <p14:creationId xmlns:p14="http://schemas.microsoft.com/office/powerpoint/2010/main" val="3096164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Klasicky </a:t>
            </a:r>
            <a:r>
              <a:rPr lang="sk-SK" dirty="0" err="1"/>
              <a:t>scenar</a:t>
            </a:r>
            <a:r>
              <a:rPr lang="sk-SK" dirty="0"/>
              <a:t>:</a:t>
            </a:r>
          </a:p>
          <a:p>
            <a:pPr marL="228600" indent="-228600">
              <a:buAutoNum type="arabicPeriod"/>
            </a:pPr>
            <a:r>
              <a:rPr lang="sk-SK" dirty="0"/>
              <a:t>Chceme max z </a:t>
            </a:r>
            <a:r>
              <a:rPr lang="sk-SK" dirty="0" err="1"/>
              <a:t>cisel</a:t>
            </a:r>
            <a:r>
              <a:rPr lang="sk-SK" dirty="0"/>
              <a:t>, vieme </a:t>
            </a:r>
            <a:r>
              <a:rPr lang="sk-SK" dirty="0" err="1"/>
              <a:t>ze</a:t>
            </a:r>
            <a:r>
              <a:rPr lang="sk-SK" dirty="0"/>
              <a:t> mame </a:t>
            </a:r>
            <a:r>
              <a:rPr lang="sk-SK" dirty="0" err="1"/>
              <a:t>Math.max</a:t>
            </a:r>
            <a:r>
              <a:rPr lang="sk-SK" dirty="0"/>
              <a:t> </a:t>
            </a:r>
            <a:r>
              <a:rPr lang="sk-SK" dirty="0" err="1"/>
              <a:t>funkcih</a:t>
            </a:r>
            <a:r>
              <a:rPr lang="sk-SK" dirty="0"/>
              <a:t> tak ju </a:t>
            </a:r>
            <a:r>
              <a:rPr lang="sk-SK" dirty="0" err="1"/>
              <a:t>pouzijeme</a:t>
            </a:r>
            <a:endParaRPr lang="sk-SK" dirty="0"/>
          </a:p>
          <a:p>
            <a:pPr marL="228600" indent="-228600">
              <a:buAutoNum type="arabicPeriod"/>
            </a:pPr>
            <a:r>
              <a:rPr lang="sk-SK" dirty="0"/>
              <a:t>Chceme zrazu max z veku </a:t>
            </a:r>
            <a:r>
              <a:rPr lang="sk-SK" dirty="0" err="1"/>
              <a:t>osob</a:t>
            </a:r>
            <a:r>
              <a:rPr lang="sk-SK" dirty="0"/>
              <a:t>, no </a:t>
            </a:r>
            <a:r>
              <a:rPr lang="sk-SK" dirty="0" err="1"/>
              <a:t>co</a:t>
            </a:r>
            <a:r>
              <a:rPr lang="sk-SK" dirty="0"/>
              <a:t> </a:t>
            </a:r>
            <a:r>
              <a:rPr lang="sk-SK" dirty="0" err="1"/>
              <a:t>sak</a:t>
            </a:r>
            <a:r>
              <a:rPr lang="sk-SK" dirty="0"/>
              <a:t> si </a:t>
            </a:r>
            <a:r>
              <a:rPr lang="sk-SK" dirty="0" err="1"/>
              <a:t>kodnem</a:t>
            </a:r>
            <a:r>
              <a:rPr lang="sk-SK" dirty="0"/>
              <a:t> funkciu (plat mi </a:t>
            </a:r>
            <a:r>
              <a:rPr lang="sk-SK" dirty="0" err="1"/>
              <a:t>bezi</a:t>
            </a:r>
            <a:r>
              <a:rPr lang="sk-SK" dirty="0"/>
              <a:t>)</a:t>
            </a:r>
          </a:p>
          <a:p>
            <a:pPr marL="228600" indent="-228600">
              <a:buAutoNum type="arabicPeriod"/>
            </a:pPr>
            <a:r>
              <a:rPr lang="sk-SK" dirty="0"/>
              <a:t>A za </a:t>
            </a:r>
            <a:r>
              <a:rPr lang="sk-SK" dirty="0" err="1"/>
              <a:t>volam</a:t>
            </a:r>
            <a:r>
              <a:rPr lang="sk-SK" dirty="0"/>
              <a:t> moju novu </a:t>
            </a:r>
            <a:r>
              <a:rPr lang="sk-SK" dirty="0" err="1"/>
              <a:t>cool</a:t>
            </a:r>
            <a:r>
              <a:rPr lang="sk-SK" dirty="0"/>
              <a:t> 12 </a:t>
            </a:r>
            <a:r>
              <a:rPr lang="sk-SK" dirty="0" err="1"/>
              <a:t>raiadkovu</a:t>
            </a:r>
            <a:r>
              <a:rPr lang="sk-SK" dirty="0"/>
              <a:t> funkciu (</a:t>
            </a:r>
            <a:r>
              <a:rPr lang="sk-SK" dirty="0" err="1"/>
              <a:t>zarobenych</a:t>
            </a:r>
            <a:r>
              <a:rPr lang="sk-SK" dirty="0"/>
              <a:t> 12 </a:t>
            </a:r>
            <a:r>
              <a:rPr lang="sk-SK" dirty="0" err="1"/>
              <a:t>E</a:t>
            </a:r>
            <a:r>
              <a:rPr lang="sk-SK" dirty="0"/>
              <a:t>)</a:t>
            </a:r>
          </a:p>
          <a:p>
            <a:pPr marL="228600" indent="-228600">
              <a:buAutoNum type="arabicPeriod"/>
            </a:pPr>
            <a:r>
              <a:rPr lang="sk-SK" dirty="0"/>
              <a:t>Niekto chce chce </a:t>
            </a:r>
            <a:r>
              <a:rPr lang="sk-SK" dirty="0" err="1"/>
              <a:t>maxSpeed</a:t>
            </a:r>
            <a:r>
              <a:rPr lang="sk-SK" dirty="0"/>
              <a:t> nad autami „</a:t>
            </a:r>
            <a:r>
              <a:rPr lang="sk-SK" dirty="0" err="1"/>
              <a:t>kodnem</a:t>
            </a:r>
            <a:r>
              <a:rPr lang="sk-SK" dirty="0"/>
              <a:t> </a:t>
            </a:r>
            <a:r>
              <a:rPr lang="sk-SK" dirty="0" err="1"/>
              <a:t>dalsiu</a:t>
            </a:r>
            <a:r>
              <a:rPr lang="sk-SK" dirty="0"/>
              <a:t>“ (</a:t>
            </a:r>
            <a:r>
              <a:rPr lang="sk-SK" dirty="0" err="1"/>
              <a:t>maxSpeed</a:t>
            </a:r>
            <a:r>
              <a:rPr lang="sk-SK" dirty="0"/>
              <a:t>) CTRL C CTRL V a </a:t>
            </a:r>
            <a:r>
              <a:rPr lang="sk-SK" dirty="0" err="1"/>
              <a:t>zmenim</a:t>
            </a:r>
            <a:r>
              <a:rPr lang="sk-SK" dirty="0"/>
              <a:t> 3 </a:t>
            </a:r>
            <a:r>
              <a:rPr lang="sk-SK" dirty="0" err="1"/>
              <a:t>stringy</a:t>
            </a:r>
            <a:endParaRPr lang="sk-SK" dirty="0"/>
          </a:p>
          <a:p>
            <a:pPr marL="228600" indent="-228600">
              <a:buAutoNum type="arabicPeriod"/>
            </a:pPr>
            <a:r>
              <a:rPr lang="sk-SK" dirty="0"/>
              <a:t> plat </a:t>
            </a:r>
            <a:r>
              <a:rPr lang="sk-SK" dirty="0" err="1"/>
              <a:t>bezi</a:t>
            </a:r>
            <a:r>
              <a:rPr lang="sk-SK" dirty="0"/>
              <a:t> (12 </a:t>
            </a:r>
            <a:r>
              <a:rPr lang="sk-SK" dirty="0" err="1"/>
              <a:t>riaskov</a:t>
            </a:r>
            <a:r>
              <a:rPr lang="sk-SK" dirty="0"/>
              <a:t> </a:t>
            </a:r>
            <a:r>
              <a:rPr lang="sk-SK" dirty="0" err="1"/>
              <a:t>kodu</a:t>
            </a:r>
            <a:r>
              <a:rPr lang="sk-SK" dirty="0"/>
              <a:t> +, </a:t>
            </a:r>
            <a:r>
              <a:rPr lang="sk-SK" dirty="0" err="1"/>
              <a:t>uhlikova</a:t>
            </a:r>
            <a:r>
              <a:rPr lang="sk-SK" dirty="0"/>
              <a:t> stopa, a </a:t>
            </a:r>
            <a:r>
              <a:rPr lang="sk-SK" dirty="0" err="1"/>
              <a:t>mentalny</a:t>
            </a:r>
            <a:r>
              <a:rPr lang="sk-SK" dirty="0"/>
              <a:t> </a:t>
            </a:r>
            <a:r>
              <a:rPr lang="sk-SK" dirty="0" err="1"/>
              <a:t>problem</a:t>
            </a:r>
            <a:r>
              <a:rPr lang="sk-SK" dirty="0"/>
              <a:t> pre </a:t>
            </a:r>
            <a:r>
              <a:rPr lang="sk-SK" dirty="0" err="1"/>
              <a:t>citatelov</a:t>
            </a:r>
            <a:r>
              <a:rPr lang="sk-SK" dirty="0"/>
              <a:t> po mne) ale </a:t>
            </a:r>
            <a:r>
              <a:rPr lang="sk-SK" dirty="0" err="1"/>
              <a:t>sak</a:t>
            </a:r>
            <a:r>
              <a:rPr lang="sk-SK" dirty="0"/>
              <a:t> to </a:t>
            </a:r>
            <a:r>
              <a:rPr lang="sk-SK" dirty="0" err="1"/>
              <a:t>neni</a:t>
            </a:r>
            <a:r>
              <a:rPr lang="sk-SK" dirty="0"/>
              <a:t> </a:t>
            </a:r>
            <a:r>
              <a:rPr lang="sk-SK" dirty="0" err="1"/>
              <a:t>moj</a:t>
            </a:r>
            <a:r>
              <a:rPr lang="sk-SK" dirty="0"/>
              <a:t> </a:t>
            </a:r>
            <a:r>
              <a:rPr lang="sk-SK" dirty="0" err="1"/>
              <a:t>problem</a:t>
            </a:r>
            <a:endParaRPr lang="sk-SK" dirty="0"/>
          </a:p>
        </p:txBody>
      </p:sp>
    </p:spTree>
    <p:extLst>
      <p:ext uri="{BB962C8B-B14F-4D97-AF65-F5344CB8AC3E}">
        <p14:creationId xmlns:p14="http://schemas.microsoft.com/office/powerpoint/2010/main" val="346646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1. Toto </a:t>
            </a:r>
            <a:r>
              <a:rPr lang="sk-SK" dirty="0" err="1"/>
              <a:t>uz</a:t>
            </a:r>
            <a:r>
              <a:rPr lang="sk-SK" dirty="0"/>
              <a:t> nikdy v JS </a:t>
            </a:r>
            <a:r>
              <a:rPr lang="sk-SK" dirty="0" err="1"/>
              <a:t>neurobite</a:t>
            </a:r>
            <a:r>
              <a:rPr lang="sk-SK" dirty="0"/>
              <a:t>, </a:t>
            </a:r>
          </a:p>
          <a:p>
            <a:r>
              <a:rPr lang="sk-SK" dirty="0"/>
              <a:t>2. alebo ak </a:t>
            </a:r>
            <a:r>
              <a:rPr lang="sk-SK" dirty="0" err="1"/>
              <a:t>ano</a:t>
            </a:r>
            <a:r>
              <a:rPr lang="sk-SK" dirty="0"/>
              <a:t> </a:t>
            </a:r>
            <a:r>
              <a:rPr lang="sk-SK" dirty="0" err="1"/>
              <a:t>refactornete</a:t>
            </a:r>
            <a:r>
              <a:rPr lang="sk-SK" dirty="0"/>
              <a:t> to po sebe:</a:t>
            </a:r>
          </a:p>
          <a:p>
            <a:r>
              <a:rPr lang="sk-SK" dirty="0" err="1"/>
              <a:t>Vsimete</a:t>
            </a:r>
            <a:r>
              <a:rPr lang="sk-SK" dirty="0"/>
              <a:t> si </a:t>
            </a:r>
            <a:r>
              <a:rPr lang="sk-SK" dirty="0" err="1"/>
              <a:t>ze</a:t>
            </a:r>
            <a:r>
              <a:rPr lang="sk-SK" dirty="0"/>
              <a:t> sa </a:t>
            </a:r>
            <a:r>
              <a:rPr lang="sk-SK" dirty="0" err="1"/>
              <a:t>Vam</a:t>
            </a:r>
            <a:r>
              <a:rPr lang="sk-SK" dirty="0"/>
              <a:t> </a:t>
            </a:r>
            <a:r>
              <a:rPr lang="sk-SK" dirty="0" err="1"/>
              <a:t>meni</a:t>
            </a:r>
            <a:r>
              <a:rPr lang="sk-SK" dirty="0"/>
              <a:t> </a:t>
            </a:r>
            <a:r>
              <a:rPr lang="sk-SK" dirty="0" err="1"/>
              <a:t>nazov</a:t>
            </a:r>
            <a:r>
              <a:rPr lang="sk-SK" dirty="0"/>
              <a:t> </a:t>
            </a:r>
            <a:r>
              <a:rPr lang="sk-SK" dirty="0" err="1"/>
              <a:t>property</a:t>
            </a:r>
            <a:r>
              <a:rPr lang="sk-SK" dirty="0"/>
              <a:t> tak z nej </a:t>
            </a:r>
            <a:r>
              <a:rPr lang="sk-SK" dirty="0" err="1"/>
              <a:t>sppravite</a:t>
            </a:r>
            <a:r>
              <a:rPr lang="sk-SK" dirty="0"/>
              <a:t> parameter (GOOOD)</a:t>
            </a:r>
          </a:p>
          <a:p>
            <a:r>
              <a:rPr lang="sk-SK" dirty="0"/>
              <a:t>Miesto </a:t>
            </a:r>
            <a:r>
              <a:rPr lang="sk-SK" dirty="0" err="1"/>
              <a:t>stringu</a:t>
            </a:r>
            <a:r>
              <a:rPr lang="sk-SK" dirty="0"/>
              <a:t> s toho </a:t>
            </a:r>
            <a:r>
              <a:rPr lang="sk-SK" dirty="0" err="1"/>
              <a:t>spravite</a:t>
            </a:r>
            <a:r>
              <a:rPr lang="sk-SK" dirty="0"/>
              <a:t> funkciu (SUPER GOOD)</a:t>
            </a:r>
          </a:p>
          <a:p>
            <a:r>
              <a:rPr lang="sk-SK" dirty="0"/>
              <a:t>Potom ale zistite </a:t>
            </a:r>
            <a:r>
              <a:rPr lang="sk-SK" dirty="0" err="1"/>
              <a:t>ze</a:t>
            </a:r>
            <a:r>
              <a:rPr lang="sk-SK" dirty="0"/>
              <a:t> potrebujete aj inak </a:t>
            </a:r>
            <a:r>
              <a:rPr lang="sk-SK" dirty="0" err="1"/>
              <a:t>porovnavat</a:t>
            </a:r>
            <a:r>
              <a:rPr lang="sk-SK" dirty="0"/>
              <a:t> (</a:t>
            </a:r>
            <a:r>
              <a:rPr lang="sk-SK" dirty="0" err="1"/>
              <a:t>stringy</a:t>
            </a:r>
            <a:r>
              <a:rPr lang="sk-SK" dirty="0"/>
              <a:t>, </a:t>
            </a:r>
            <a:r>
              <a:rPr lang="sk-SK" dirty="0" err="1"/>
              <a:t>numbers</a:t>
            </a:r>
            <a:r>
              <a:rPr lang="sk-SK" dirty="0"/>
              <a:t>) a teda chcete </a:t>
            </a:r>
            <a:r>
              <a:rPr lang="sk-SK" dirty="0" err="1"/>
              <a:t>sparametrizovat</a:t>
            </a:r>
            <a:r>
              <a:rPr lang="sk-SK" dirty="0"/>
              <a:t> aj ten </a:t>
            </a:r>
            <a:r>
              <a:rPr lang="sk-SK" dirty="0" err="1"/>
              <a:t>operator</a:t>
            </a:r>
            <a:r>
              <a:rPr lang="sk-SK" dirty="0"/>
              <a:t>.</a:t>
            </a:r>
          </a:p>
          <a:p>
            <a:r>
              <a:rPr lang="sk-SK" dirty="0"/>
              <a:t>Na </a:t>
            </a:r>
            <a:r>
              <a:rPr lang="sk-SK" dirty="0" err="1"/>
              <a:t>slajde</a:t>
            </a:r>
            <a:r>
              <a:rPr lang="sk-SK" dirty="0"/>
              <a:t> je „</a:t>
            </a:r>
            <a:r>
              <a:rPr lang="sk-SK" dirty="0" err="1"/>
              <a:t>docasna</a:t>
            </a:r>
            <a:r>
              <a:rPr lang="sk-SK" dirty="0"/>
              <a:t> </a:t>
            </a:r>
            <a:r>
              <a:rPr lang="sk-SK" dirty="0" err="1"/>
              <a:t>nirvana</a:t>
            </a:r>
            <a:r>
              <a:rPr lang="sk-SK" dirty="0"/>
              <a:t>“</a:t>
            </a:r>
          </a:p>
          <a:p>
            <a:r>
              <a:rPr lang="sk-SK" dirty="0"/>
              <a:t>Fakt ?</a:t>
            </a:r>
          </a:p>
          <a:p>
            <a:endParaRPr lang="sk-SK" dirty="0"/>
          </a:p>
          <a:p>
            <a:endParaRPr lang="sk-SK" dirty="0"/>
          </a:p>
          <a:p>
            <a:endParaRPr lang="sk-SK" dirty="0"/>
          </a:p>
          <a:p>
            <a:endParaRPr lang="sk-SK" dirty="0"/>
          </a:p>
          <a:p>
            <a:r>
              <a:rPr lang="sk-SK" dirty="0"/>
              <a:t>Miesto 2,3,4,5tich funkcii si </a:t>
            </a:r>
            <a:r>
              <a:rPr lang="sk-SK" dirty="0" err="1"/>
              <a:t>vsimnete</a:t>
            </a:r>
            <a:r>
              <a:rPr lang="sk-SK" dirty="0"/>
              <a:t> </a:t>
            </a:r>
            <a:r>
              <a:rPr lang="sk-SK" dirty="0" err="1"/>
              <a:t>ze</a:t>
            </a:r>
            <a:r>
              <a:rPr lang="sk-SK" dirty="0"/>
              <a:t> sa </a:t>
            </a:r>
            <a:r>
              <a:rPr lang="sk-SK" dirty="0" err="1"/>
              <a:t>vam</a:t>
            </a:r>
            <a:r>
              <a:rPr lang="sk-SK" dirty="0"/>
              <a:t> </a:t>
            </a:r>
            <a:r>
              <a:rPr lang="sk-SK" dirty="0" err="1"/>
              <a:t>meni</a:t>
            </a:r>
            <a:r>
              <a:rPr lang="sk-SK" dirty="0"/>
              <a:t> len </a:t>
            </a:r>
            <a:r>
              <a:rPr lang="sk-SK" dirty="0" err="1"/>
              <a:t>nazov</a:t>
            </a:r>
            <a:r>
              <a:rPr lang="sk-SK" dirty="0"/>
              <a:t> </a:t>
            </a:r>
            <a:r>
              <a:rPr lang="sk-SK" dirty="0" err="1"/>
              <a:t>property</a:t>
            </a:r>
            <a:r>
              <a:rPr lang="sk-SK" dirty="0"/>
              <a:t> </a:t>
            </a:r>
            <a:r>
              <a:rPr lang="sk-SK" dirty="0" err="1"/>
              <a:t>podla</a:t>
            </a:r>
            <a:r>
              <a:rPr lang="sk-SK" dirty="0"/>
              <a:t> </a:t>
            </a:r>
            <a:r>
              <a:rPr lang="sk-SK" dirty="0" err="1"/>
              <a:t>ktirej</a:t>
            </a:r>
            <a:r>
              <a:rPr lang="sk-SK" dirty="0"/>
              <a:t> </a:t>
            </a:r>
            <a:r>
              <a:rPr lang="sk-SK" dirty="0" err="1"/>
              <a:t>porovnavate</a:t>
            </a:r>
            <a:endParaRPr lang="sk-SK" dirty="0"/>
          </a:p>
        </p:txBody>
      </p:sp>
    </p:spTree>
    <p:extLst>
      <p:ext uri="{BB962C8B-B14F-4D97-AF65-F5344CB8AC3E}">
        <p14:creationId xmlns:p14="http://schemas.microsoft.com/office/powerpoint/2010/main" val="3158759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err="1"/>
              <a:t>Problem</a:t>
            </a:r>
            <a:r>
              <a:rPr lang="sk-SK" dirty="0"/>
              <a:t> </a:t>
            </a:r>
            <a:r>
              <a:rPr lang="sk-SK" dirty="0" err="1"/>
              <a:t>riesenia</a:t>
            </a:r>
            <a:r>
              <a:rPr lang="sk-SK" dirty="0"/>
              <a:t> je </a:t>
            </a:r>
            <a:r>
              <a:rPr lang="sk-SK" dirty="0" err="1"/>
              <a:t>ze</a:t>
            </a:r>
            <a:r>
              <a:rPr lang="sk-SK" dirty="0"/>
              <a:t> </a:t>
            </a:r>
            <a:r>
              <a:rPr lang="sk-SK" dirty="0" err="1"/>
              <a:t>musite</a:t>
            </a:r>
            <a:r>
              <a:rPr lang="sk-SK" dirty="0"/>
              <a:t> teraz max </a:t>
            </a:r>
            <a:r>
              <a:rPr lang="sk-SK" dirty="0" err="1"/>
              <a:t>volat</a:t>
            </a:r>
            <a:r>
              <a:rPr lang="sk-SK" dirty="0"/>
              <a:t> z dvoma funkciami.</a:t>
            </a:r>
          </a:p>
          <a:p>
            <a:r>
              <a:rPr lang="sk-SK" dirty="0" err="1"/>
              <a:t>Co</a:t>
            </a:r>
            <a:r>
              <a:rPr lang="sk-SK" dirty="0"/>
              <a:t> tak </a:t>
            </a:r>
            <a:r>
              <a:rPr lang="sk-SK" dirty="0" err="1"/>
              <a:t>spojit</a:t>
            </a:r>
            <a:r>
              <a:rPr lang="sk-SK" dirty="0"/>
              <a:t> oboje do jednej funkcie ?</a:t>
            </a:r>
          </a:p>
          <a:p>
            <a:r>
              <a:rPr lang="sk-SK" dirty="0" err="1"/>
              <a:t>Co</a:t>
            </a:r>
            <a:r>
              <a:rPr lang="sk-SK" dirty="0"/>
              <a:t> tak </a:t>
            </a:r>
            <a:r>
              <a:rPr lang="sk-SK" dirty="0" err="1"/>
              <a:t>porovnavanie</a:t>
            </a:r>
            <a:r>
              <a:rPr lang="sk-SK" dirty="0"/>
              <a:t> </a:t>
            </a:r>
            <a:r>
              <a:rPr lang="sk-SK" dirty="0" err="1"/>
              <a:t>previous</a:t>
            </a:r>
            <a:r>
              <a:rPr lang="sk-SK" dirty="0"/>
              <a:t> a </a:t>
            </a:r>
            <a:r>
              <a:rPr lang="sk-SK" dirty="0" err="1"/>
              <a:t>current</a:t>
            </a:r>
            <a:r>
              <a:rPr lang="sk-SK" dirty="0"/>
              <a:t> </a:t>
            </a:r>
            <a:r>
              <a:rPr lang="sk-SK" dirty="0" err="1"/>
              <a:t>nahradit</a:t>
            </a:r>
            <a:r>
              <a:rPr lang="sk-SK" dirty="0"/>
              <a:t> za </a:t>
            </a:r>
            <a:r>
              <a:rPr lang="sk-SK" dirty="0" err="1"/>
              <a:t>reduce</a:t>
            </a:r>
            <a:r>
              <a:rPr lang="sk-SK" dirty="0"/>
              <a:t> (ten je predsa </a:t>
            </a:r>
            <a:r>
              <a:rPr lang="sk-SK" dirty="0" err="1"/>
              <a:t>previous</a:t>
            </a:r>
            <a:r>
              <a:rPr lang="sk-SK" dirty="0"/>
              <a:t>, </a:t>
            </a:r>
            <a:r>
              <a:rPr lang="sk-SK" dirty="0" err="1"/>
              <a:t>current</a:t>
            </a:r>
            <a:r>
              <a:rPr lang="sk-SK" dirty="0"/>
              <a:t>) by </a:t>
            </a:r>
            <a:r>
              <a:rPr lang="sk-SK" dirty="0" err="1"/>
              <a:t>definition</a:t>
            </a:r>
            <a:r>
              <a:rPr lang="sk-SK" dirty="0"/>
              <a:t> ?</a:t>
            </a:r>
          </a:p>
          <a:p>
            <a:endParaRPr lang="sk-SK" dirty="0"/>
          </a:p>
          <a:p>
            <a:r>
              <a:rPr lang="sk-SK" dirty="0"/>
              <a:t>Aha a zrazu z max(</a:t>
            </a:r>
            <a:r>
              <a:rPr lang="sk-SK" dirty="0" err="1"/>
              <a:t>prep</a:t>
            </a:r>
            <a:r>
              <a:rPr lang="sk-SK" dirty="0"/>
              <a:t>, </a:t>
            </a:r>
            <a:r>
              <a:rPr lang="sk-SK" dirty="0" err="1"/>
              <a:t>comparator</a:t>
            </a:r>
            <a:r>
              <a:rPr lang="sk-SK" dirty="0"/>
              <a:t>) sa </a:t>
            </a:r>
            <a:r>
              <a:rPr lang="sk-SK" dirty="0" err="1"/>
              <a:t>stava</a:t>
            </a:r>
            <a:r>
              <a:rPr lang="sk-SK" dirty="0"/>
              <a:t> </a:t>
            </a:r>
            <a:r>
              <a:rPr lang="sk-SK" dirty="0" err="1"/>
              <a:t>best</a:t>
            </a:r>
            <a:r>
              <a:rPr lang="sk-SK" dirty="0"/>
              <a:t>(</a:t>
            </a:r>
            <a:r>
              <a:rPr lang="sk-SK" dirty="0" err="1"/>
              <a:t>comparator</a:t>
            </a:r>
            <a:r>
              <a:rPr lang="sk-SK" dirty="0"/>
              <a:t>)</a:t>
            </a:r>
          </a:p>
          <a:p>
            <a:endParaRPr lang="sk-SK" dirty="0"/>
          </a:p>
          <a:p>
            <a:endParaRPr lang="sk-SK" dirty="0"/>
          </a:p>
          <a:p>
            <a:endParaRPr lang="sk-SK" dirty="0"/>
          </a:p>
          <a:p>
            <a:endParaRPr lang="sk-SK" dirty="0"/>
          </a:p>
        </p:txBody>
      </p:sp>
    </p:spTree>
    <p:extLst>
      <p:ext uri="{BB962C8B-B14F-4D97-AF65-F5344CB8AC3E}">
        <p14:creationId xmlns:p14="http://schemas.microsoft.com/office/powerpoint/2010/main" val="2545410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Čo je to stav, je to premenná v hocijakom tvare (premenná viditeľná cez </a:t>
            </a:r>
            <a:r>
              <a:rPr lang="sk-SK" dirty="0" err="1"/>
              <a:t>scope</a:t>
            </a:r>
            <a:r>
              <a:rPr lang="sk-SK" dirty="0"/>
              <a:t>, parameter funkcie alebo </a:t>
            </a:r>
            <a:r>
              <a:rPr lang="sk-SK" dirty="0" err="1"/>
              <a:t>property</a:t>
            </a:r>
            <a:r>
              <a:rPr lang="sk-SK" dirty="0"/>
              <a:t> objektu, cez </a:t>
            </a:r>
            <a:r>
              <a:rPr lang="sk-SK" dirty="0" err="1"/>
              <a:t>closure</a:t>
            </a:r>
            <a:r>
              <a:rPr lang="sk-SK" dirty="0"/>
              <a:t>)</a:t>
            </a:r>
          </a:p>
          <a:p>
            <a:endParaRPr lang="sk-SK" dirty="0"/>
          </a:p>
          <a:p>
            <a:r>
              <a:rPr lang="sk-SK" dirty="0"/>
              <a:t>Kedy je taká premenná </a:t>
            </a:r>
            <a:r>
              <a:rPr lang="sk-SK" dirty="0" err="1"/>
              <a:t>shared</a:t>
            </a:r>
            <a:r>
              <a:rPr lang="sk-SK" dirty="0"/>
              <a:t> ? – </a:t>
            </a:r>
            <a:r>
              <a:rPr lang="sk-SK" dirty="0" err="1"/>
              <a:t>vzdy</a:t>
            </a:r>
            <a:r>
              <a:rPr lang="sk-SK" dirty="0"/>
              <a:t> ;-) v JS takmer </a:t>
            </a:r>
            <a:r>
              <a:rPr lang="sk-SK" dirty="0" err="1"/>
              <a:t>vzdy</a:t>
            </a:r>
            <a:r>
              <a:rPr lang="sk-SK" dirty="0"/>
              <a:t>, nech ju </a:t>
            </a:r>
            <a:r>
              <a:rPr lang="sk-SK" dirty="0" err="1"/>
              <a:t>napisete</a:t>
            </a:r>
            <a:r>
              <a:rPr lang="sk-SK" dirty="0"/>
              <a:t> </a:t>
            </a:r>
            <a:r>
              <a:rPr lang="sk-SK" dirty="0" err="1"/>
              <a:t>kamkolvek</a:t>
            </a:r>
            <a:endParaRPr lang="sk-SK" dirty="0"/>
          </a:p>
          <a:p>
            <a:endParaRPr lang="sk-SK" dirty="0"/>
          </a:p>
          <a:p>
            <a:r>
              <a:rPr lang="sk-SK" dirty="0"/>
              <a:t>Kedy je </a:t>
            </a:r>
            <a:r>
              <a:rPr lang="sk-SK" dirty="0" err="1"/>
              <a:t>premenna</a:t>
            </a:r>
            <a:r>
              <a:rPr lang="sk-SK" dirty="0"/>
              <a:t> </a:t>
            </a:r>
            <a:r>
              <a:rPr lang="sk-SK" dirty="0" err="1"/>
              <a:t>mutable</a:t>
            </a:r>
            <a:r>
              <a:rPr lang="sk-SK" dirty="0"/>
              <a:t> ? Zase </a:t>
            </a:r>
            <a:r>
              <a:rPr lang="sk-SK" dirty="0" err="1"/>
              <a:t>vzdy</a:t>
            </a:r>
            <a:r>
              <a:rPr lang="sk-SK" dirty="0"/>
              <a:t> v JS </a:t>
            </a:r>
            <a:r>
              <a:rPr lang="sk-SK" dirty="0" err="1"/>
              <a:t>musite</a:t>
            </a:r>
            <a:r>
              <a:rPr lang="sk-SK" dirty="0"/>
              <a:t> sa „</a:t>
            </a:r>
            <a:r>
              <a:rPr lang="sk-SK" dirty="0" err="1"/>
              <a:t>snazit</a:t>
            </a:r>
            <a:r>
              <a:rPr lang="sk-SK" dirty="0"/>
              <a:t> aby nebola“</a:t>
            </a:r>
          </a:p>
          <a:p>
            <a:endParaRPr lang="sk-SK" dirty="0"/>
          </a:p>
          <a:p>
            <a:endParaRPr lang="sk-SK" dirty="0"/>
          </a:p>
          <a:p>
            <a:endParaRPr lang="sk-SK" dirty="0"/>
          </a:p>
        </p:txBody>
      </p:sp>
    </p:spTree>
    <p:extLst>
      <p:ext uri="{BB962C8B-B14F-4D97-AF65-F5344CB8AC3E}">
        <p14:creationId xmlns:p14="http://schemas.microsoft.com/office/powerpoint/2010/main" val="978506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Ako </a:t>
            </a:r>
            <a:r>
              <a:rPr lang="sk-SK" dirty="0" err="1"/>
              <a:t>pridavat</a:t>
            </a:r>
            <a:r>
              <a:rPr lang="sk-SK" dirty="0"/>
              <a:t>, </a:t>
            </a:r>
            <a:r>
              <a:rPr lang="sk-SK" dirty="0" err="1"/>
              <a:t>nastavovat</a:t>
            </a:r>
            <a:r>
              <a:rPr lang="sk-SK" dirty="0"/>
              <a:t> </a:t>
            </a:r>
            <a:r>
              <a:rPr lang="sk-SK" dirty="0" err="1"/>
              <a:t>properties</a:t>
            </a:r>
            <a:r>
              <a:rPr lang="sk-SK" dirty="0"/>
              <a:t> objektu </a:t>
            </a:r>
            <a:r>
              <a:rPr lang="sk-SK" dirty="0" err="1"/>
              <a:t>mutujucim</a:t>
            </a:r>
            <a:r>
              <a:rPr lang="sk-SK" dirty="0"/>
              <a:t> </a:t>
            </a:r>
            <a:r>
              <a:rPr lang="sk-SK" dirty="0" err="1"/>
              <a:t>sposobom</a:t>
            </a:r>
            <a:r>
              <a:rPr lang="sk-SK" dirty="0"/>
              <a:t> a </a:t>
            </a:r>
            <a:r>
              <a:rPr lang="sk-SK" dirty="0" err="1"/>
              <a:t>nemutujucim</a:t>
            </a:r>
            <a:r>
              <a:rPr lang="sk-SK" dirty="0"/>
              <a:t> </a:t>
            </a:r>
            <a:r>
              <a:rPr lang="sk-SK" dirty="0" err="1"/>
              <a:t>sposobom</a:t>
            </a:r>
            <a:endParaRPr lang="sk-SK" dirty="0"/>
          </a:p>
        </p:txBody>
      </p:sp>
    </p:spTree>
    <p:extLst>
      <p:ext uri="{BB962C8B-B14F-4D97-AF65-F5344CB8AC3E}">
        <p14:creationId xmlns:p14="http://schemas.microsoft.com/office/powerpoint/2010/main" val="638538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sz="1200" dirty="0" err="1"/>
              <a:t>The</a:t>
            </a:r>
            <a:r>
              <a:rPr lang="sk-SK" sz="1200" dirty="0"/>
              <a:t> </a:t>
            </a:r>
            <a:r>
              <a:rPr lang="sk-SK" sz="1200" dirty="0">
                <a:hlinkClick r:id="rId3"/>
              </a:rPr>
              <a:t>Rest/Spread Properties for ECMAScript</a:t>
            </a:r>
            <a:r>
              <a:rPr lang="sk-SK" sz="1200" dirty="0"/>
              <a:t> </a:t>
            </a:r>
            <a:r>
              <a:rPr lang="sk-SK" sz="1200" dirty="0" err="1"/>
              <a:t>adds</a:t>
            </a:r>
            <a:r>
              <a:rPr lang="sk-SK" sz="1200" dirty="0"/>
              <a:t> </a:t>
            </a:r>
            <a:r>
              <a:rPr lang="sk-SK" sz="1200" dirty="0" err="1"/>
              <a:t>the</a:t>
            </a:r>
            <a:r>
              <a:rPr lang="sk-SK" sz="1200" dirty="0"/>
              <a:t> </a:t>
            </a:r>
            <a:r>
              <a:rPr lang="sk-SK" sz="1200" dirty="0">
                <a:hlinkClick r:id="rId4"/>
              </a:rPr>
              <a:t>rest</a:t>
            </a:r>
            <a:r>
              <a:rPr lang="sk-SK" sz="1200" dirty="0"/>
              <a:t> syntax to </a:t>
            </a:r>
            <a:r>
              <a:rPr lang="sk-SK" sz="1200" dirty="0" err="1"/>
              <a:t>destructuring</a:t>
            </a:r>
            <a:r>
              <a:rPr lang="sk-SK" sz="1200" dirty="0"/>
              <a:t>. </a:t>
            </a:r>
          </a:p>
          <a:p>
            <a:r>
              <a:rPr lang="sk-SK" sz="1200" dirty="0"/>
              <a:t>Rest </a:t>
            </a:r>
            <a:r>
              <a:rPr lang="sk-SK" sz="1200" dirty="0" err="1"/>
              <a:t>properties</a:t>
            </a:r>
            <a:r>
              <a:rPr lang="sk-SK" sz="1200" dirty="0"/>
              <a:t> </a:t>
            </a:r>
            <a:r>
              <a:rPr lang="sk-SK" sz="1200" dirty="0" err="1"/>
              <a:t>collect</a:t>
            </a:r>
            <a:r>
              <a:rPr lang="sk-SK" sz="1200" dirty="0"/>
              <a:t> </a:t>
            </a:r>
            <a:r>
              <a:rPr lang="sk-SK" sz="1200" dirty="0" err="1"/>
              <a:t>the</a:t>
            </a:r>
            <a:r>
              <a:rPr lang="sk-SK" sz="1200" dirty="0"/>
              <a:t> </a:t>
            </a:r>
            <a:r>
              <a:rPr lang="sk-SK" sz="1200" b="1" dirty="0" err="1"/>
              <a:t>remaining</a:t>
            </a:r>
            <a:r>
              <a:rPr lang="sk-SK" sz="1200" b="1" dirty="0"/>
              <a:t> </a:t>
            </a:r>
            <a:r>
              <a:rPr lang="sk-SK" sz="1200" b="1" dirty="0" err="1"/>
              <a:t>own</a:t>
            </a:r>
            <a:r>
              <a:rPr lang="sk-SK" sz="1200" b="1" dirty="0"/>
              <a:t> </a:t>
            </a:r>
            <a:r>
              <a:rPr lang="sk-SK" sz="1200" b="1" dirty="0" err="1"/>
              <a:t>enumerable</a:t>
            </a:r>
            <a:r>
              <a:rPr lang="sk-SK" sz="1200" b="1" dirty="0"/>
              <a:t> </a:t>
            </a:r>
            <a:r>
              <a:rPr lang="sk-SK" sz="1200" b="1" dirty="0" err="1"/>
              <a:t>property</a:t>
            </a:r>
            <a:r>
              <a:rPr lang="sk-SK" sz="1200" b="1" dirty="0"/>
              <a:t> </a:t>
            </a:r>
            <a:r>
              <a:rPr lang="sk-SK" sz="1200" b="1" dirty="0" err="1"/>
              <a:t>keys</a:t>
            </a:r>
            <a:r>
              <a:rPr lang="sk-SK" sz="1200" b="1" dirty="0"/>
              <a:t> </a:t>
            </a:r>
            <a:r>
              <a:rPr lang="sk-SK" sz="1200" b="1" dirty="0" err="1"/>
              <a:t>that</a:t>
            </a:r>
            <a:r>
              <a:rPr lang="sk-SK" sz="1200" b="1" dirty="0"/>
              <a:t> are </a:t>
            </a:r>
            <a:r>
              <a:rPr lang="sk-SK" sz="1200" b="1" dirty="0" err="1"/>
              <a:t>not</a:t>
            </a:r>
            <a:r>
              <a:rPr lang="sk-SK" sz="1200" b="1" dirty="0"/>
              <a:t> </a:t>
            </a:r>
            <a:r>
              <a:rPr lang="sk-SK" sz="1200" b="1" dirty="0" err="1"/>
              <a:t>already</a:t>
            </a:r>
            <a:r>
              <a:rPr lang="sk-SK" sz="1200" b="1" dirty="0"/>
              <a:t> </a:t>
            </a:r>
            <a:r>
              <a:rPr lang="sk-SK" sz="1200" b="1" dirty="0" err="1"/>
              <a:t>picked</a:t>
            </a:r>
            <a:r>
              <a:rPr lang="sk-SK" sz="1200" b="1" dirty="0"/>
              <a:t> </a:t>
            </a:r>
            <a:r>
              <a:rPr lang="sk-SK" sz="1200" dirty="0" err="1"/>
              <a:t>off</a:t>
            </a:r>
            <a:r>
              <a:rPr lang="sk-SK" sz="1200" dirty="0"/>
              <a:t> </a:t>
            </a:r>
          </a:p>
          <a:p>
            <a:r>
              <a:rPr lang="sk-SK" sz="1200" dirty="0"/>
              <a:t>by </a:t>
            </a:r>
            <a:r>
              <a:rPr lang="sk-SK" sz="1200" dirty="0" err="1"/>
              <a:t>the</a:t>
            </a:r>
            <a:r>
              <a:rPr lang="sk-SK" sz="1200" dirty="0"/>
              <a:t> </a:t>
            </a:r>
            <a:r>
              <a:rPr lang="sk-SK" sz="1200" dirty="0" err="1"/>
              <a:t>destructuring</a:t>
            </a:r>
            <a:r>
              <a:rPr lang="sk-SK" sz="1200" dirty="0"/>
              <a:t> </a:t>
            </a:r>
            <a:r>
              <a:rPr lang="sk-SK" sz="1200" dirty="0" err="1"/>
              <a:t>pattern</a:t>
            </a:r>
            <a:r>
              <a:rPr lang="sk-SK" sz="1200" dirty="0"/>
              <a:t>. </a:t>
            </a:r>
          </a:p>
          <a:p>
            <a:endParaRPr lang="sk-SK" dirty="0"/>
          </a:p>
        </p:txBody>
      </p:sp>
    </p:spTree>
    <p:extLst>
      <p:ext uri="{BB962C8B-B14F-4D97-AF65-F5344CB8AC3E}">
        <p14:creationId xmlns:p14="http://schemas.microsoft.com/office/powerpoint/2010/main" val="65339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err="1"/>
              <a:t>Stale</a:t>
            </a:r>
            <a:r>
              <a:rPr lang="sk-SK" dirty="0"/>
              <a:t> obiehame </a:t>
            </a:r>
            <a:r>
              <a:rPr lang="sk-SK" dirty="0" err="1"/>
              <a:t>stromcek</a:t>
            </a:r>
            <a:r>
              <a:rPr lang="sk-SK" dirty="0"/>
              <a:t> rovnako, poradie </a:t>
            </a:r>
            <a:r>
              <a:rPr lang="sk-SK" dirty="0" err="1"/>
              <a:t>zalezi</a:t>
            </a:r>
            <a:r>
              <a:rPr lang="sk-SK" dirty="0"/>
              <a:t> ci </a:t>
            </a:r>
            <a:r>
              <a:rPr lang="sk-SK" dirty="0" err="1"/>
              <a:t>zavolame</a:t>
            </a:r>
            <a:r>
              <a:rPr lang="sk-SK" dirty="0"/>
              <a:t> </a:t>
            </a:r>
            <a:r>
              <a:rPr lang="sk-SK" dirty="0" err="1"/>
              <a:t>visitor</a:t>
            </a:r>
            <a:r>
              <a:rPr lang="sk-SK" dirty="0"/>
              <a:t> </a:t>
            </a:r>
            <a:r>
              <a:rPr lang="sk-SK" dirty="0" err="1"/>
              <a:t>ked</a:t>
            </a:r>
            <a:r>
              <a:rPr lang="sk-SK" dirty="0"/>
              <a:t> ideme okolo </a:t>
            </a:r>
            <a:r>
              <a:rPr lang="sk-SK" dirty="0" err="1"/>
              <a:t>zlava</a:t>
            </a:r>
            <a:r>
              <a:rPr lang="sk-SK" dirty="0"/>
              <a:t> alebo </a:t>
            </a:r>
            <a:r>
              <a:rPr lang="sk-SK" dirty="0" err="1"/>
              <a:t>zprava</a:t>
            </a:r>
            <a:r>
              <a:rPr lang="sk-SK" dirty="0"/>
              <a:t>.....</a:t>
            </a:r>
          </a:p>
          <a:p>
            <a:r>
              <a:rPr lang="sk-SK" dirty="0"/>
              <a:t>Kuknite na </a:t>
            </a:r>
            <a:r>
              <a:rPr lang="sk-SK" dirty="0" err="1"/>
              <a:t>obrazky</a:t>
            </a:r>
            <a:endParaRPr lang="sk-SK" dirty="0"/>
          </a:p>
          <a:p>
            <a:endParaRPr lang="sk-SK" dirty="0"/>
          </a:p>
        </p:txBody>
      </p:sp>
    </p:spTree>
    <p:extLst>
      <p:ext uri="{BB962C8B-B14F-4D97-AF65-F5344CB8AC3E}">
        <p14:creationId xmlns:p14="http://schemas.microsoft.com/office/powerpoint/2010/main" val="2836141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393A-58E4-3B41-8DC3-89EEE8934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B129ABB-6ABF-4843-8133-50AF9FB30F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7D3FABB-652B-0840-A223-8E300F08A1D7}"/>
              </a:ext>
            </a:extLst>
          </p:cNvPr>
          <p:cNvSpPr>
            <a:spLocks noGrp="1"/>
          </p:cNvSpPr>
          <p:nvPr>
            <p:ph type="dt" sz="half" idx="10"/>
          </p:nvPr>
        </p:nvSpPr>
        <p:spPr/>
        <p:txBody>
          <a:bodyPr/>
          <a:lstStyle/>
          <a:p>
            <a:fld id="{784E161F-ABB1-0944-9EB0-96DF9C11359D}" type="datetimeFigureOut">
              <a:rPr lang="en-GB" smtClean="0"/>
              <a:t>18/11/2019</a:t>
            </a:fld>
            <a:endParaRPr lang="en-GB"/>
          </a:p>
        </p:txBody>
      </p:sp>
      <p:sp>
        <p:nvSpPr>
          <p:cNvPr id="5" name="Footer Placeholder 4">
            <a:extLst>
              <a:ext uri="{FF2B5EF4-FFF2-40B4-BE49-F238E27FC236}">
                <a16:creationId xmlns:a16="http://schemas.microsoft.com/office/drawing/2014/main" id="{B08B1B8E-7368-5E46-AA20-AD67814544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9F4FB7-78D1-274A-A6E7-C974B512975A}"/>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012588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ADCE-79C9-8A42-9EB6-217E18BA38F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D38C6E-D266-934B-8D31-3BCA06AA29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6DB46A-3093-AA41-97F0-01B9700A2315}"/>
              </a:ext>
            </a:extLst>
          </p:cNvPr>
          <p:cNvSpPr>
            <a:spLocks noGrp="1"/>
          </p:cNvSpPr>
          <p:nvPr>
            <p:ph type="dt" sz="half" idx="10"/>
          </p:nvPr>
        </p:nvSpPr>
        <p:spPr/>
        <p:txBody>
          <a:bodyPr/>
          <a:lstStyle/>
          <a:p>
            <a:fld id="{784E161F-ABB1-0944-9EB0-96DF9C11359D}" type="datetimeFigureOut">
              <a:rPr lang="en-GB" smtClean="0"/>
              <a:t>18/11/2019</a:t>
            </a:fld>
            <a:endParaRPr lang="en-GB"/>
          </a:p>
        </p:txBody>
      </p:sp>
      <p:sp>
        <p:nvSpPr>
          <p:cNvPr id="5" name="Footer Placeholder 4">
            <a:extLst>
              <a:ext uri="{FF2B5EF4-FFF2-40B4-BE49-F238E27FC236}">
                <a16:creationId xmlns:a16="http://schemas.microsoft.com/office/drawing/2014/main" id="{0BB91855-2E8E-FB4C-B870-79F3330C62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211EA3-FA51-0B49-A2E6-F6B2974C65B4}"/>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10324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D1E2DA-0B7A-C04C-85AD-B95C7F7AD7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0A9E1B-6CDC-EC4C-920B-ADA46A7951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45843A-653D-B04F-B14C-3BF83260C7EE}"/>
              </a:ext>
            </a:extLst>
          </p:cNvPr>
          <p:cNvSpPr>
            <a:spLocks noGrp="1"/>
          </p:cNvSpPr>
          <p:nvPr>
            <p:ph type="dt" sz="half" idx="10"/>
          </p:nvPr>
        </p:nvSpPr>
        <p:spPr/>
        <p:txBody>
          <a:bodyPr/>
          <a:lstStyle/>
          <a:p>
            <a:fld id="{784E161F-ABB1-0944-9EB0-96DF9C11359D}" type="datetimeFigureOut">
              <a:rPr lang="en-GB" smtClean="0"/>
              <a:t>18/11/2019</a:t>
            </a:fld>
            <a:endParaRPr lang="en-GB"/>
          </a:p>
        </p:txBody>
      </p:sp>
      <p:sp>
        <p:nvSpPr>
          <p:cNvPr id="5" name="Footer Placeholder 4">
            <a:extLst>
              <a:ext uri="{FF2B5EF4-FFF2-40B4-BE49-F238E27FC236}">
                <a16:creationId xmlns:a16="http://schemas.microsoft.com/office/drawing/2014/main" id="{B12A4DE0-5EEE-1441-8FDF-06C1BFD66D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539B10-69B2-CE47-A878-4C8B2DF1BCDE}"/>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625191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2780299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A989-BF3A-D243-A912-72C6C6F114D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E5F5CD-B159-5143-9F3E-D89BC42936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379836-0071-3144-BBAD-3D51B11502A2}"/>
              </a:ext>
            </a:extLst>
          </p:cNvPr>
          <p:cNvSpPr>
            <a:spLocks noGrp="1"/>
          </p:cNvSpPr>
          <p:nvPr>
            <p:ph type="dt" sz="half" idx="10"/>
          </p:nvPr>
        </p:nvSpPr>
        <p:spPr/>
        <p:txBody>
          <a:bodyPr/>
          <a:lstStyle/>
          <a:p>
            <a:fld id="{784E161F-ABB1-0944-9EB0-96DF9C11359D}" type="datetimeFigureOut">
              <a:rPr lang="en-GB" smtClean="0"/>
              <a:t>18/11/2019</a:t>
            </a:fld>
            <a:endParaRPr lang="en-GB"/>
          </a:p>
        </p:txBody>
      </p:sp>
      <p:sp>
        <p:nvSpPr>
          <p:cNvPr id="5" name="Footer Placeholder 4">
            <a:extLst>
              <a:ext uri="{FF2B5EF4-FFF2-40B4-BE49-F238E27FC236}">
                <a16:creationId xmlns:a16="http://schemas.microsoft.com/office/drawing/2014/main" id="{040AEDAF-8CED-5041-A142-469475C9A4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21A03D-7FA7-AF4B-AE1C-B98F9D40F8E9}"/>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70800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6C63-5B9F-C145-A1DE-7C095A30E9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571327-0393-2E4A-A217-38B0B5AD17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6B5AE9-520A-6448-A7E4-6C9F9F58C157}"/>
              </a:ext>
            </a:extLst>
          </p:cNvPr>
          <p:cNvSpPr>
            <a:spLocks noGrp="1"/>
          </p:cNvSpPr>
          <p:nvPr>
            <p:ph type="dt" sz="half" idx="10"/>
          </p:nvPr>
        </p:nvSpPr>
        <p:spPr/>
        <p:txBody>
          <a:bodyPr/>
          <a:lstStyle/>
          <a:p>
            <a:fld id="{784E161F-ABB1-0944-9EB0-96DF9C11359D}" type="datetimeFigureOut">
              <a:rPr lang="en-GB" smtClean="0"/>
              <a:t>18/11/2019</a:t>
            </a:fld>
            <a:endParaRPr lang="en-GB"/>
          </a:p>
        </p:txBody>
      </p:sp>
      <p:sp>
        <p:nvSpPr>
          <p:cNvPr id="5" name="Footer Placeholder 4">
            <a:extLst>
              <a:ext uri="{FF2B5EF4-FFF2-40B4-BE49-F238E27FC236}">
                <a16:creationId xmlns:a16="http://schemas.microsoft.com/office/drawing/2014/main" id="{B9E49471-A545-B843-B51F-285F71DBA9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21543E-829C-7E49-8108-EE1AE6644192}"/>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924634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7A66-6E70-D94F-AF16-FA9584559C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257FD3-C993-BC40-9AE9-2E7CE060421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017F6A7-159B-384A-A18E-3C0B508F77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EABCA1B-ED0D-9744-84BF-F45A0CB73395}"/>
              </a:ext>
            </a:extLst>
          </p:cNvPr>
          <p:cNvSpPr>
            <a:spLocks noGrp="1"/>
          </p:cNvSpPr>
          <p:nvPr>
            <p:ph type="dt" sz="half" idx="10"/>
          </p:nvPr>
        </p:nvSpPr>
        <p:spPr/>
        <p:txBody>
          <a:bodyPr/>
          <a:lstStyle/>
          <a:p>
            <a:fld id="{784E161F-ABB1-0944-9EB0-96DF9C11359D}" type="datetimeFigureOut">
              <a:rPr lang="en-GB" smtClean="0"/>
              <a:t>18/11/2019</a:t>
            </a:fld>
            <a:endParaRPr lang="en-GB"/>
          </a:p>
        </p:txBody>
      </p:sp>
      <p:sp>
        <p:nvSpPr>
          <p:cNvPr id="6" name="Footer Placeholder 5">
            <a:extLst>
              <a:ext uri="{FF2B5EF4-FFF2-40B4-BE49-F238E27FC236}">
                <a16:creationId xmlns:a16="http://schemas.microsoft.com/office/drawing/2014/main" id="{E6671ECC-702E-BD4A-8E47-09AC14338D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DE56F5-10FC-8246-9214-7797A91640C9}"/>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376324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6C7E-4B46-D14A-BD44-F98FA6B5BEC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CE186F-57D8-8345-84DD-62B49C249E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75E545-74EB-1B40-B870-96183080F2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9570C4-1233-6249-BF4F-6693161DC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EB451B-2679-F143-B8CE-46CAF0401D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081DB8-78AF-A44A-86D6-099A48211F6E}"/>
              </a:ext>
            </a:extLst>
          </p:cNvPr>
          <p:cNvSpPr>
            <a:spLocks noGrp="1"/>
          </p:cNvSpPr>
          <p:nvPr>
            <p:ph type="dt" sz="half" idx="10"/>
          </p:nvPr>
        </p:nvSpPr>
        <p:spPr/>
        <p:txBody>
          <a:bodyPr/>
          <a:lstStyle/>
          <a:p>
            <a:fld id="{784E161F-ABB1-0944-9EB0-96DF9C11359D}" type="datetimeFigureOut">
              <a:rPr lang="en-GB" smtClean="0"/>
              <a:t>18/11/2019</a:t>
            </a:fld>
            <a:endParaRPr lang="en-GB"/>
          </a:p>
        </p:txBody>
      </p:sp>
      <p:sp>
        <p:nvSpPr>
          <p:cNvPr id="8" name="Footer Placeholder 7">
            <a:extLst>
              <a:ext uri="{FF2B5EF4-FFF2-40B4-BE49-F238E27FC236}">
                <a16:creationId xmlns:a16="http://schemas.microsoft.com/office/drawing/2014/main" id="{53062514-4D15-644F-9263-62EF71B0C6A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68B175E-F3ED-1240-8EB2-BD43630347E2}"/>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159370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A9F9-B5DF-C748-A491-06F0F5E173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D9CFF1F-0976-5247-AF20-125BEF427C5A}"/>
              </a:ext>
            </a:extLst>
          </p:cNvPr>
          <p:cNvSpPr>
            <a:spLocks noGrp="1"/>
          </p:cNvSpPr>
          <p:nvPr>
            <p:ph type="dt" sz="half" idx="10"/>
          </p:nvPr>
        </p:nvSpPr>
        <p:spPr/>
        <p:txBody>
          <a:bodyPr/>
          <a:lstStyle/>
          <a:p>
            <a:fld id="{784E161F-ABB1-0944-9EB0-96DF9C11359D}" type="datetimeFigureOut">
              <a:rPr lang="en-GB" smtClean="0"/>
              <a:t>18/11/2019</a:t>
            </a:fld>
            <a:endParaRPr lang="en-GB"/>
          </a:p>
        </p:txBody>
      </p:sp>
      <p:sp>
        <p:nvSpPr>
          <p:cNvPr id="4" name="Footer Placeholder 3">
            <a:extLst>
              <a:ext uri="{FF2B5EF4-FFF2-40B4-BE49-F238E27FC236}">
                <a16:creationId xmlns:a16="http://schemas.microsoft.com/office/drawing/2014/main" id="{9FCCB3C9-C111-9440-AE41-F1911B4D8E0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956F5E5-D8C0-CC43-8B3A-29DCB3B8505B}"/>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265057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8126AA-34B4-464D-8EAE-0A501A45355F}"/>
              </a:ext>
            </a:extLst>
          </p:cNvPr>
          <p:cNvSpPr>
            <a:spLocks noGrp="1"/>
          </p:cNvSpPr>
          <p:nvPr>
            <p:ph type="dt" sz="half" idx="10"/>
          </p:nvPr>
        </p:nvSpPr>
        <p:spPr/>
        <p:txBody>
          <a:bodyPr/>
          <a:lstStyle/>
          <a:p>
            <a:fld id="{784E161F-ABB1-0944-9EB0-96DF9C11359D}" type="datetimeFigureOut">
              <a:rPr lang="en-GB" smtClean="0"/>
              <a:t>18/11/2019</a:t>
            </a:fld>
            <a:endParaRPr lang="en-GB"/>
          </a:p>
        </p:txBody>
      </p:sp>
      <p:sp>
        <p:nvSpPr>
          <p:cNvPr id="3" name="Footer Placeholder 2">
            <a:extLst>
              <a:ext uri="{FF2B5EF4-FFF2-40B4-BE49-F238E27FC236}">
                <a16:creationId xmlns:a16="http://schemas.microsoft.com/office/drawing/2014/main" id="{757F2074-8F88-1348-867D-407B2B67E83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301D68C-1C03-4141-B41E-0D9A7D2E210B}"/>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409317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726C-FA21-6D4E-BA52-52F85D643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B44083-708C-C149-BC3E-F333F34E48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48A0750-B76D-624D-8FEA-69575030B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6086FC-3652-E84C-B1FE-1F8E3A04B5B1}"/>
              </a:ext>
            </a:extLst>
          </p:cNvPr>
          <p:cNvSpPr>
            <a:spLocks noGrp="1"/>
          </p:cNvSpPr>
          <p:nvPr>
            <p:ph type="dt" sz="half" idx="10"/>
          </p:nvPr>
        </p:nvSpPr>
        <p:spPr/>
        <p:txBody>
          <a:bodyPr/>
          <a:lstStyle/>
          <a:p>
            <a:fld id="{784E161F-ABB1-0944-9EB0-96DF9C11359D}" type="datetimeFigureOut">
              <a:rPr lang="en-GB" smtClean="0"/>
              <a:t>18/11/2019</a:t>
            </a:fld>
            <a:endParaRPr lang="en-GB"/>
          </a:p>
        </p:txBody>
      </p:sp>
      <p:sp>
        <p:nvSpPr>
          <p:cNvPr id="6" name="Footer Placeholder 5">
            <a:extLst>
              <a:ext uri="{FF2B5EF4-FFF2-40B4-BE49-F238E27FC236}">
                <a16:creationId xmlns:a16="http://schemas.microsoft.com/office/drawing/2014/main" id="{CED8A1B4-9B9F-4E45-BFC0-E9EF07F937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E182FE-37A4-6541-B4B4-46B54D90EF9E}"/>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200118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DE76-89D3-4D45-BA30-75B439E44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5C0F1F3-65CB-1048-8496-33851BCF5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C101B4-D322-AB4C-B6AF-7999315D1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E8F1C-FA15-A442-A42E-96E8BFD1E127}"/>
              </a:ext>
            </a:extLst>
          </p:cNvPr>
          <p:cNvSpPr>
            <a:spLocks noGrp="1"/>
          </p:cNvSpPr>
          <p:nvPr>
            <p:ph type="dt" sz="half" idx="10"/>
          </p:nvPr>
        </p:nvSpPr>
        <p:spPr/>
        <p:txBody>
          <a:bodyPr/>
          <a:lstStyle/>
          <a:p>
            <a:fld id="{784E161F-ABB1-0944-9EB0-96DF9C11359D}" type="datetimeFigureOut">
              <a:rPr lang="en-GB" smtClean="0"/>
              <a:t>18/11/2019</a:t>
            </a:fld>
            <a:endParaRPr lang="en-GB"/>
          </a:p>
        </p:txBody>
      </p:sp>
      <p:sp>
        <p:nvSpPr>
          <p:cNvPr id="6" name="Footer Placeholder 5">
            <a:extLst>
              <a:ext uri="{FF2B5EF4-FFF2-40B4-BE49-F238E27FC236}">
                <a16:creationId xmlns:a16="http://schemas.microsoft.com/office/drawing/2014/main" id="{1473254D-787C-6042-AAE3-EF471B2F12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C9D3B19-B86D-874C-BA1F-E5AC35AFDFEC}"/>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27824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B3075E-4FA2-2643-8A75-9C118A61AF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BEA6B2C-1C86-D542-9FB3-44A1C3C264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D4700A-D645-0549-BBB8-FCBE1FA81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4E161F-ABB1-0944-9EB0-96DF9C11359D}" type="datetimeFigureOut">
              <a:rPr lang="en-GB" smtClean="0"/>
              <a:t>18/11/2019</a:t>
            </a:fld>
            <a:endParaRPr lang="en-GB"/>
          </a:p>
        </p:txBody>
      </p:sp>
      <p:sp>
        <p:nvSpPr>
          <p:cNvPr id="5" name="Footer Placeholder 4">
            <a:extLst>
              <a:ext uri="{FF2B5EF4-FFF2-40B4-BE49-F238E27FC236}">
                <a16:creationId xmlns:a16="http://schemas.microsoft.com/office/drawing/2014/main" id="{869F5F63-C573-3E41-99A7-B9E773B3A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1ED1365-AE78-344D-88FF-02186BD1DE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sk-SK" smtClean="0"/>
              <a:t>‹#›</a:t>
            </a:fld>
            <a:endParaRPr lang="sk-SK"/>
          </a:p>
        </p:txBody>
      </p:sp>
    </p:spTree>
    <p:extLst>
      <p:ext uri="{BB962C8B-B14F-4D97-AF65-F5344CB8AC3E}">
        <p14:creationId xmlns:p14="http://schemas.microsoft.com/office/powerpoint/2010/main" val="8182082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nodejs/node/tree/v11.x"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nodejs/node/tree/v11.x"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nodejs/node/tree/v11.x"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nodejs/node/tree/v11.x"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caolan/async/blob/master/lib/memoize.j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www.codewars.com/kata/529adbf7533b761c560004e5/train/javascript"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nodejs/node/blob/f607e169612ff60a00f456f3c698a6b41792a8f5/lib/internal/util.js#L268"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18.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1.png"/><Relationship Id="rId7"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2.png"/><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eslint.org/docs/rules/no-loop-func" TargetMode="Externa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customXml" Target="../ink/ink2.xml"/></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customXml" Target="../ink/ink4.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customXml" Target="../ink/ink7.xml"/><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customXml" Target="../ink/ink9.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hyperlink" Target="https://developer.mozilla.org/en-US/docs/Web/JavaScript/Reference/Global_Objects/Object/assign"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s://developer.mozilla.org/en-US/docs/Web/JavaScript/Reference/Operators/Object_initializer" TargetMode="External"/><Relationship Id="rId5" Type="http://schemas.openxmlformats.org/officeDocument/2006/relationships/hyperlink" Target="https://github.com/tc39/proposal-object-rest-spread" TargetMode="Externa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7.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hyperlink" Target="https://github.com/substack/js-traverse"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ainthek/js-tree-travesal" TargetMode="External"/><Relationship Id="rId2" Type="http://schemas.openxmlformats.org/officeDocument/2006/relationships/hyperlink" Target="https://github.com/nervgh/recursive-iterator"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s://webkit.org/blog/6240/ecmascript-6-proper-tail-calls-in-webkit/" TargetMode="External"/><Relationship Id="rId2" Type="http://schemas.openxmlformats.org/officeDocument/2006/relationships/hyperlink" Target="http://2ality.com/2015/06/tail-call-optimization.html" TargetMode="External"/><Relationship Id="rId1" Type="http://schemas.openxmlformats.org/officeDocument/2006/relationships/slideLayout" Target="../slideLayouts/slideLayout4.xml"/><Relationship Id="rId6" Type="http://schemas.openxmlformats.org/officeDocument/2006/relationships/hyperlink" Target="https://v8.dev/blog/modern-javascript" TargetMode="External"/><Relationship Id="rId5" Type="http://schemas.openxmlformats.org/officeDocument/2006/relationships/image" Target="../media/image94.png"/><Relationship Id="rId4" Type="http://schemas.openxmlformats.org/officeDocument/2006/relationships/hyperlink" Target="https://github.com/tc39/proposal-ptc-syntax/blob/master/README.md"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Function/bind"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101.png"/><Relationship Id="rId18" Type="http://schemas.openxmlformats.org/officeDocument/2006/relationships/customXml" Target="../ink/ink17.xml"/><Relationship Id="rId26" Type="http://schemas.openxmlformats.org/officeDocument/2006/relationships/customXml" Target="../ink/ink23.xml"/><Relationship Id="rId3" Type="http://schemas.openxmlformats.org/officeDocument/2006/relationships/customXml" Target="../ink/ink10.xml"/><Relationship Id="rId21" Type="http://schemas.openxmlformats.org/officeDocument/2006/relationships/customXml" Target="../ink/ink20.xml"/><Relationship Id="rId7" Type="http://schemas.openxmlformats.org/officeDocument/2006/relationships/image" Target="../media/image98.png"/><Relationship Id="rId12" Type="http://schemas.openxmlformats.org/officeDocument/2006/relationships/customXml" Target="../ink/ink14.xml"/><Relationship Id="rId17" Type="http://schemas.openxmlformats.org/officeDocument/2006/relationships/image" Target="../media/image103.png"/><Relationship Id="rId25" Type="http://schemas.openxmlformats.org/officeDocument/2006/relationships/image" Target="../media/image105.png"/><Relationship Id="rId2" Type="http://schemas.openxmlformats.org/officeDocument/2006/relationships/notesSlide" Target="../notesSlides/notesSlide13.xml"/><Relationship Id="rId16" Type="http://schemas.openxmlformats.org/officeDocument/2006/relationships/customXml" Target="../ink/ink16.xml"/><Relationship Id="rId20" Type="http://schemas.openxmlformats.org/officeDocument/2006/relationships/customXml" Target="../ink/ink19.xml"/><Relationship Id="rId1" Type="http://schemas.openxmlformats.org/officeDocument/2006/relationships/slideLayout" Target="../slideLayouts/slideLayout4.xml"/><Relationship Id="rId6" Type="http://schemas.openxmlformats.org/officeDocument/2006/relationships/customXml" Target="../ink/ink11.xml"/><Relationship Id="rId11" Type="http://schemas.openxmlformats.org/officeDocument/2006/relationships/image" Target="../media/image100.png"/><Relationship Id="rId24" Type="http://schemas.openxmlformats.org/officeDocument/2006/relationships/customXml" Target="../ink/ink22.xml"/><Relationship Id="rId5" Type="http://schemas.openxmlformats.org/officeDocument/2006/relationships/image" Target="../media/image97.png"/><Relationship Id="rId15" Type="http://schemas.openxmlformats.org/officeDocument/2006/relationships/image" Target="../media/image102.png"/><Relationship Id="rId23" Type="http://schemas.openxmlformats.org/officeDocument/2006/relationships/image" Target="../media/image104.png"/><Relationship Id="rId10" Type="http://schemas.openxmlformats.org/officeDocument/2006/relationships/customXml" Target="../ink/ink13.xml"/><Relationship Id="rId19" Type="http://schemas.openxmlformats.org/officeDocument/2006/relationships/customXml" Target="../ink/ink18.xml"/><Relationship Id="rId4" Type="http://schemas.openxmlformats.org/officeDocument/2006/relationships/image" Target="../media/image96.png"/><Relationship Id="rId9" Type="http://schemas.openxmlformats.org/officeDocument/2006/relationships/image" Target="../media/image99.png"/><Relationship Id="rId14" Type="http://schemas.openxmlformats.org/officeDocument/2006/relationships/customXml" Target="../ink/ink15.xml"/><Relationship Id="rId22" Type="http://schemas.openxmlformats.org/officeDocument/2006/relationships/customXml" Target="../ink/ink21.xml"/><Relationship Id="rId27" Type="http://schemas.openxmlformats.org/officeDocument/2006/relationships/image" Target="../media/image106.png"/></Relationships>
</file>

<file path=ppt/slides/_rels/slide77.xml.rels><?xml version="1.0" encoding="UTF-8" standalone="yes"?>
<Relationships xmlns="http://schemas.openxmlformats.org/package/2006/relationships"><Relationship Id="rId2" Type="http://schemas.openxmlformats.org/officeDocument/2006/relationships/hyperlink" Target="https://www.youtube.com/watch?v=m3svKOdZijA" TargetMode="Externa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martinfowler.com/articles/collection-pipeline/#NestedOperatorExpressions"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hemanth/functional-programming-jarg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6">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8">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21" name="Shape 121"/>
          <p:cNvSpPr>
            <a:spLocks noGrp="1"/>
          </p:cNvSpPr>
          <p:nvPr>
            <p:ph type="ctrTitle"/>
          </p:nvPr>
        </p:nvSpPr>
        <p:spPr>
          <a:xfrm>
            <a:off x="804484" y="1191796"/>
            <a:ext cx="10021446" cy="2976344"/>
          </a:xfrm>
          <a:prstGeom prst="rect">
            <a:avLst/>
          </a:prstGeom>
        </p:spPr>
        <p:txBody>
          <a:bodyPr anchor="ctr">
            <a:normAutofit/>
          </a:bodyPr>
          <a:lstStyle/>
          <a:p>
            <a:pPr algn="l"/>
            <a:r>
              <a:rPr lang="sk-SK" sz="6600" dirty="0" err="1">
                <a:solidFill>
                  <a:srgbClr val="FFFFFF"/>
                </a:solidFill>
              </a:rPr>
              <a:t>Functional</a:t>
            </a:r>
            <a:r>
              <a:rPr lang="sk-SK" sz="6600">
                <a:solidFill>
                  <a:srgbClr val="FFFFFF"/>
                </a:solidFill>
              </a:rPr>
              <a:t> JavaScript</a:t>
            </a:r>
            <a:br>
              <a:rPr lang="sk-SK" sz="6600">
                <a:solidFill>
                  <a:srgbClr val="FFFFFF"/>
                </a:solidFill>
              </a:rPr>
            </a:br>
            <a:r>
              <a:rPr lang="sk-SK" sz="6600">
                <a:solidFill>
                  <a:srgbClr val="FFFFFF"/>
                </a:solidFill>
              </a:rPr>
              <a:t>#part 2</a:t>
            </a:r>
          </a:p>
        </p:txBody>
      </p:sp>
      <p:sp>
        <p:nvSpPr>
          <p:cNvPr id="122" name="Shape 122"/>
          <p:cNvSpPr>
            <a:spLocks noGrp="1"/>
          </p:cNvSpPr>
          <p:nvPr>
            <p:ph type="subTitle" idx="1"/>
          </p:nvPr>
        </p:nvSpPr>
        <p:spPr>
          <a:xfrm>
            <a:off x="804788" y="5318990"/>
            <a:ext cx="9416898" cy="723670"/>
          </a:xfrm>
          <a:prstGeom prst="rect">
            <a:avLst/>
          </a:prstGeom>
        </p:spPr>
        <p:txBody>
          <a:bodyPr anchor="t">
            <a:normAutofit/>
          </a:bodyPr>
          <a:lstStyle/>
          <a:p>
            <a:pPr algn="l"/>
            <a:r>
              <a:rPr lang="sk-SK" sz="1800">
                <a:solidFill>
                  <a:srgbClr val="000000"/>
                </a:solidFill>
              </a:rPr>
              <a:t>iterative functions, array manipulations, function composition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CA5724-F4E3-FF49-BBC6-54B39B0C28BC}"/>
              </a:ext>
            </a:extLst>
          </p:cNvPr>
          <p:cNvSpPr>
            <a:spLocks noGrp="1"/>
          </p:cNvSpPr>
          <p:nvPr>
            <p:ph type="title"/>
          </p:nvPr>
        </p:nvSpPr>
        <p:spPr/>
        <p:txBody>
          <a:bodyPr/>
          <a:lstStyle/>
          <a:p>
            <a:r>
              <a:rPr lang="en-GB"/>
              <a:t>Higher order functions</a:t>
            </a:r>
          </a:p>
        </p:txBody>
      </p:sp>
      <p:sp>
        <p:nvSpPr>
          <p:cNvPr id="5" name="Content Placeholder 4">
            <a:extLst>
              <a:ext uri="{FF2B5EF4-FFF2-40B4-BE49-F238E27FC236}">
                <a16:creationId xmlns:a16="http://schemas.microsoft.com/office/drawing/2014/main" id="{BD402592-C686-654E-9AA1-A796F941BE95}"/>
              </a:ext>
            </a:extLst>
          </p:cNvPr>
          <p:cNvSpPr>
            <a:spLocks noGrp="1"/>
          </p:cNvSpPr>
          <p:nvPr>
            <p:ph idx="1"/>
          </p:nvPr>
        </p:nvSpPr>
        <p:spPr/>
        <p:txBody>
          <a:bodyPr/>
          <a:lstStyle/>
          <a:p>
            <a:pPr marL="0" indent="0">
              <a:buNone/>
            </a:pPr>
            <a:r>
              <a:rPr lang="en-US"/>
              <a:t>Higher order function is a function that does one of or both:</a:t>
            </a:r>
          </a:p>
          <a:p>
            <a:r>
              <a:rPr lang="en-US"/>
              <a:t>takes a </a:t>
            </a:r>
            <a:r>
              <a:rPr lang="en-US" b="1"/>
              <a:t>function as an argument</a:t>
            </a:r>
          </a:p>
          <a:p>
            <a:r>
              <a:rPr lang="en-US" b="1"/>
              <a:t>returns function</a:t>
            </a:r>
          </a:p>
          <a:p>
            <a:endParaRPr lang="en-GB"/>
          </a:p>
        </p:txBody>
      </p:sp>
    </p:spTree>
    <p:extLst>
      <p:ext uri="{BB962C8B-B14F-4D97-AF65-F5344CB8AC3E}">
        <p14:creationId xmlns:p14="http://schemas.microsoft.com/office/powerpoint/2010/main" val="212842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ED370B-B96F-0B4F-A81A-4D203E677B63}"/>
              </a:ext>
            </a:extLst>
          </p:cNvPr>
          <p:cNvSpPr>
            <a:spLocks noGrp="1"/>
          </p:cNvSpPr>
          <p:nvPr>
            <p:ph type="title"/>
          </p:nvPr>
        </p:nvSpPr>
        <p:spPr/>
        <p:txBody>
          <a:bodyPr>
            <a:normAutofit/>
          </a:bodyPr>
          <a:lstStyle/>
          <a:p>
            <a:r>
              <a:rPr lang="en-GB"/>
              <a:t>Higher order functions – </a:t>
            </a:r>
            <a:br>
              <a:rPr lang="en-GB"/>
            </a:br>
            <a:r>
              <a:rPr lang="en-GB" b="1"/>
              <a:t>functions returning functions</a:t>
            </a:r>
          </a:p>
        </p:txBody>
      </p:sp>
      <p:sp>
        <p:nvSpPr>
          <p:cNvPr id="6" name="Content Placeholder 5">
            <a:extLst>
              <a:ext uri="{FF2B5EF4-FFF2-40B4-BE49-F238E27FC236}">
                <a16:creationId xmlns:a16="http://schemas.microsoft.com/office/drawing/2014/main" id="{55B710AA-A4A2-0947-9962-F705B1D46CDB}"/>
              </a:ext>
            </a:extLst>
          </p:cNvPr>
          <p:cNvSpPr>
            <a:spLocks noGrp="1"/>
          </p:cNvSpPr>
          <p:nvPr>
            <p:ph idx="1"/>
          </p:nvPr>
        </p:nvSpPr>
        <p:spPr/>
        <p:txBody>
          <a:bodyPr>
            <a:normAutofit fontScale="92500" lnSpcReduction="20000"/>
          </a:bodyPr>
          <a:lstStyle/>
          <a:p>
            <a:r>
              <a:rPr lang="en-GB" dirty="0"/>
              <a:t>transform one function somehow</a:t>
            </a:r>
          </a:p>
          <a:p>
            <a:pPr lvl="1"/>
            <a:r>
              <a:rPr lang="en-GB" b="1" dirty="0"/>
              <a:t>add functionality (vs. aspects)</a:t>
            </a:r>
          </a:p>
          <a:p>
            <a:pPr lvl="2"/>
            <a:r>
              <a:rPr lang="en-GB" dirty="0" err="1"/>
              <a:t>memoize</a:t>
            </a:r>
            <a:endParaRPr lang="en-GB" dirty="0"/>
          </a:p>
          <a:p>
            <a:pPr lvl="2"/>
            <a:r>
              <a:rPr lang="en-GB" dirty="0"/>
              <a:t>deprecate</a:t>
            </a:r>
          </a:p>
          <a:p>
            <a:pPr lvl="2"/>
            <a:r>
              <a:rPr lang="en-GB" dirty="0"/>
              <a:t>…</a:t>
            </a:r>
          </a:p>
          <a:p>
            <a:pPr lvl="1"/>
            <a:r>
              <a:rPr lang="en-GB" dirty="0"/>
              <a:t>change signature,</a:t>
            </a:r>
          </a:p>
          <a:p>
            <a:pPr lvl="1"/>
            <a:r>
              <a:rPr lang="en-GB" dirty="0"/>
              <a:t>change return value</a:t>
            </a:r>
          </a:p>
          <a:p>
            <a:pPr lvl="1"/>
            <a:r>
              <a:rPr lang="en-GB" dirty="0"/>
              <a:t>bind parameters, </a:t>
            </a:r>
          </a:p>
          <a:p>
            <a:pPr lvl="1"/>
            <a:r>
              <a:rPr lang="en-GB" dirty="0"/>
              <a:t>change context, </a:t>
            </a:r>
          </a:p>
          <a:p>
            <a:pPr lvl="1"/>
            <a:r>
              <a:rPr lang="en-GB" dirty="0"/>
              <a:t>curry</a:t>
            </a:r>
          </a:p>
          <a:p>
            <a:pPr lvl="1"/>
            <a:r>
              <a:rPr lang="en-GB" dirty="0"/>
              <a:t>…</a:t>
            </a:r>
          </a:p>
          <a:p>
            <a:r>
              <a:rPr lang="en-GB" dirty="0"/>
              <a:t>combine functions</a:t>
            </a:r>
          </a:p>
          <a:p>
            <a:r>
              <a:rPr lang="en-GB" dirty="0"/>
              <a:t>…</a:t>
            </a:r>
          </a:p>
          <a:p>
            <a:pPr marL="0" indent="0">
              <a:buNone/>
            </a:pPr>
            <a:endParaRPr lang="en-GB" dirty="0"/>
          </a:p>
          <a:p>
            <a:endParaRPr lang="en-GB" dirty="0"/>
          </a:p>
        </p:txBody>
      </p:sp>
    </p:spTree>
    <p:extLst>
      <p:ext uri="{BB962C8B-B14F-4D97-AF65-F5344CB8AC3E}">
        <p14:creationId xmlns:p14="http://schemas.microsoft.com/office/powerpoint/2010/main" val="370319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6B690A-E216-974E-88A6-9702BBDBC1C2}"/>
              </a:ext>
            </a:extLst>
          </p:cNvPr>
          <p:cNvPicPr>
            <a:picLocks noChangeAspect="1"/>
          </p:cNvPicPr>
          <p:nvPr/>
        </p:nvPicPr>
        <p:blipFill>
          <a:blip r:embed="rId2"/>
          <a:stretch>
            <a:fillRect/>
          </a:stretch>
        </p:blipFill>
        <p:spPr>
          <a:xfrm>
            <a:off x="6895723" y="0"/>
            <a:ext cx="5296277" cy="6858000"/>
          </a:xfrm>
          <a:prstGeom prst="rect">
            <a:avLst/>
          </a:prstGeom>
        </p:spPr>
      </p:pic>
      <p:sp>
        <p:nvSpPr>
          <p:cNvPr id="2" name="Title 1">
            <a:extLst>
              <a:ext uri="{FF2B5EF4-FFF2-40B4-BE49-F238E27FC236}">
                <a16:creationId xmlns:a16="http://schemas.microsoft.com/office/drawing/2014/main" id="{2E176EC2-321E-3940-884D-6ED451379734}"/>
              </a:ext>
            </a:extLst>
          </p:cNvPr>
          <p:cNvSpPr>
            <a:spLocks noGrp="1"/>
          </p:cNvSpPr>
          <p:nvPr>
            <p:ph type="title"/>
          </p:nvPr>
        </p:nvSpPr>
        <p:spPr/>
        <p:txBody>
          <a:bodyPr/>
          <a:lstStyle/>
          <a:p>
            <a:r>
              <a:rPr lang="sk-SK" err="1"/>
              <a:t>Add</a:t>
            </a:r>
            <a:r>
              <a:rPr lang="sk-SK"/>
              <a:t> </a:t>
            </a:r>
            <a:r>
              <a:rPr lang="sk-SK" err="1"/>
              <a:t>Functionality</a:t>
            </a:r>
            <a:endParaRPr lang="sk-SK"/>
          </a:p>
        </p:txBody>
      </p:sp>
      <p:sp>
        <p:nvSpPr>
          <p:cNvPr id="3" name="Content Placeholder 2">
            <a:extLst>
              <a:ext uri="{FF2B5EF4-FFF2-40B4-BE49-F238E27FC236}">
                <a16:creationId xmlns:a16="http://schemas.microsoft.com/office/drawing/2014/main" id="{D0464D00-0277-1548-A33F-C5DF9B20C633}"/>
              </a:ext>
            </a:extLst>
          </p:cNvPr>
          <p:cNvSpPr>
            <a:spLocks noGrp="1"/>
          </p:cNvSpPr>
          <p:nvPr>
            <p:ph idx="1"/>
          </p:nvPr>
        </p:nvSpPr>
        <p:spPr>
          <a:xfrm>
            <a:off x="838200" y="1825625"/>
            <a:ext cx="5257800" cy="4351338"/>
          </a:xfrm>
        </p:spPr>
        <p:txBody>
          <a:bodyPr>
            <a:normAutofit fontScale="77500" lnSpcReduction="20000"/>
          </a:bodyPr>
          <a:lstStyle/>
          <a:p>
            <a:r>
              <a:rPr lang="sk-SK"/>
              <a:t>Začnime tými najjednoduchšími, kde novovzniknutá funkcia má rovnakú signatúru (vstupy a výstupy) ale robí niečo navyše alebo inak</a:t>
            </a:r>
          </a:p>
          <a:p>
            <a:r>
              <a:rPr lang="sk-SK"/>
              <a:t>Anatómia: funkcia vracajúca funkciu, ktorá po zavolaní zavolá originál funkciu (6-11)</a:t>
            </a:r>
          </a:p>
          <a:p>
            <a:r>
              <a:rPr lang="sk-SK"/>
              <a:t>Vytvorenie novej funkcie zo starej (15-16)</a:t>
            </a:r>
          </a:p>
          <a:p>
            <a:r>
              <a:rPr lang="sk-SK"/>
              <a:t>Pointa: pri vytváraní funkcie okrem pôvodnej funkcie posielame ďalšie argumenty (20) , a tie potom použijeme na implementáciu ten dodatočnej funkcionality 21,25,27,30</a:t>
            </a:r>
          </a:p>
          <a:p>
            <a:r>
              <a:rPr lang="sk-SK"/>
              <a:t>Finta: aj vrátená funkcia ich môže využiť v svojom tele, lebo </a:t>
            </a:r>
            <a:r>
              <a:rPr lang="sk-SK" err="1"/>
              <a:t>closure</a:t>
            </a:r>
            <a:endParaRPr lang="sk-SK"/>
          </a:p>
          <a:p>
            <a:endParaRPr lang="sk-SK"/>
          </a:p>
          <a:p>
            <a:endParaRPr lang="sk-SK"/>
          </a:p>
        </p:txBody>
      </p:sp>
      <p:cxnSp>
        <p:nvCxnSpPr>
          <p:cNvPr id="5" name="Straight Connector 4">
            <a:extLst>
              <a:ext uri="{FF2B5EF4-FFF2-40B4-BE49-F238E27FC236}">
                <a16:creationId xmlns:a16="http://schemas.microsoft.com/office/drawing/2014/main" id="{97B42208-BDF3-0741-821C-FDA3D49A663F}"/>
              </a:ext>
            </a:extLst>
          </p:cNvPr>
          <p:cNvCxnSpPr>
            <a:cxnSpLocks/>
          </p:cNvCxnSpPr>
          <p:nvPr/>
        </p:nvCxnSpPr>
        <p:spPr>
          <a:xfrm>
            <a:off x="7365304" y="764088"/>
            <a:ext cx="4826696"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 name="Straight Connector 6">
            <a:extLst>
              <a:ext uri="{FF2B5EF4-FFF2-40B4-BE49-F238E27FC236}">
                <a16:creationId xmlns:a16="http://schemas.microsoft.com/office/drawing/2014/main" id="{A6E2880E-1419-314F-99C1-2D8F258E550F}"/>
              </a:ext>
            </a:extLst>
          </p:cNvPr>
          <p:cNvCxnSpPr>
            <a:cxnSpLocks/>
          </p:cNvCxnSpPr>
          <p:nvPr/>
        </p:nvCxnSpPr>
        <p:spPr>
          <a:xfrm>
            <a:off x="7302674" y="2670132"/>
            <a:ext cx="4889326"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499102F7-2C7D-C040-88E4-75929E823311}"/>
              </a:ext>
            </a:extLst>
          </p:cNvPr>
          <p:cNvCxnSpPr>
            <a:cxnSpLocks/>
          </p:cNvCxnSpPr>
          <p:nvPr/>
        </p:nvCxnSpPr>
        <p:spPr>
          <a:xfrm>
            <a:off x="7302674" y="3686828"/>
            <a:ext cx="4889326" cy="0"/>
          </a:xfrm>
          <a:prstGeom prst="line">
            <a:avLst/>
          </a:prstGeom>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43101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p:txBody>
          <a:bodyPr/>
          <a:lstStyle/>
          <a:p>
            <a:r>
              <a:rPr lang="sk-SK" err="1"/>
              <a:t>Deprecate</a:t>
            </a:r>
            <a:br>
              <a:rPr lang="sk-SK"/>
            </a:br>
            <a:r>
              <a:rPr lang="sk-SK" sz="1200">
                <a:hlinkClick r:id="rId2"/>
              </a:rPr>
              <a:t>https://github.com/nodejs/node/tree/v11.x</a:t>
            </a:r>
            <a:endParaRPr lang="sk-SK" sz="12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4072003" cy="4351338"/>
          </a:xfrm>
        </p:spPr>
        <p:txBody>
          <a:bodyPr>
            <a:normAutofit fontScale="77500" lnSpcReduction="20000"/>
          </a:bodyPr>
          <a:lstStyle/>
          <a:p>
            <a:pPr marL="0" indent="0">
              <a:buNone/>
            </a:pPr>
            <a:r>
              <a:rPr lang="sk-SK"/>
              <a:t>Príklad na </a:t>
            </a:r>
            <a:r>
              <a:rPr lang="sk-SK" err="1"/>
              <a:t>wrapnutie</a:t>
            </a:r>
            <a:r>
              <a:rPr lang="sk-SK"/>
              <a:t> pôvodnej funkcie a </a:t>
            </a:r>
            <a:r>
              <a:rPr lang="sk-SK" b="1"/>
              <a:t>pridanie funkcionality</a:t>
            </a:r>
            <a:r>
              <a:rPr lang="sk-SK"/>
              <a:t>:</a:t>
            </a:r>
          </a:p>
          <a:p>
            <a:pPr marL="0" indent="0">
              <a:buNone/>
            </a:pPr>
            <a:endParaRPr lang="sk-SK"/>
          </a:p>
          <a:p>
            <a:pPr>
              <a:buAutoNum type="arabicPeriod"/>
            </a:pPr>
            <a:r>
              <a:rPr lang="sk-SK"/>
              <a:t>Nik nechce otvárať a chytať kód originál funkcii a niečo do nich dopisovať (lenivosť, bezpečnosť, zdravý rozum)</a:t>
            </a:r>
          </a:p>
          <a:p>
            <a:pPr>
              <a:buAutoNum type="arabicPeriod"/>
            </a:pPr>
            <a:r>
              <a:rPr lang="sk-SK"/>
              <a:t>Takže len v exporte </a:t>
            </a:r>
            <a:r>
              <a:rPr lang="sk-SK" err="1"/>
              <a:t>transformnu</a:t>
            </a:r>
            <a:r>
              <a:rPr lang="sk-SK"/>
              <a:t> </a:t>
            </a:r>
            <a:r>
              <a:rPr lang="sk-SK" err="1"/>
              <a:t>original</a:t>
            </a:r>
            <a:r>
              <a:rPr lang="sk-SK"/>
              <a:t> funkciu „na inú“</a:t>
            </a:r>
          </a:p>
          <a:p>
            <a:pPr>
              <a:buAutoNum type="arabicPeriod"/>
            </a:pPr>
            <a:r>
              <a:rPr lang="sk-SK"/>
              <a:t>A tú exportnú</a:t>
            </a:r>
          </a:p>
          <a:p>
            <a:pPr>
              <a:buAutoNum type="arabicPeriod"/>
            </a:pPr>
            <a:r>
              <a:rPr lang="sk-SK"/>
              <a:t>Predtým tam mali napísane </a:t>
            </a:r>
            <a:r>
              <a:rPr lang="sk-SK" err="1"/>
              <a:t>debug:debug</a:t>
            </a:r>
            <a:endParaRPr lang="sk-SK"/>
          </a:p>
          <a:p>
            <a:pPr>
              <a:buAutoNum type="arabicPeriod"/>
            </a:pPr>
            <a:r>
              <a:rPr lang="sk-SK" err="1"/>
              <a:t>Debug</a:t>
            </a:r>
            <a:r>
              <a:rPr lang="sk-SK"/>
              <a:t> bola funkcia a bude funkcia</a:t>
            </a:r>
          </a:p>
          <a:p>
            <a:endParaRPr lang="sk-SK"/>
          </a:p>
        </p:txBody>
      </p:sp>
      <p:sp>
        <p:nvSpPr>
          <p:cNvPr id="8" name="Content Placeholder 7">
            <a:extLst>
              <a:ext uri="{FF2B5EF4-FFF2-40B4-BE49-F238E27FC236}">
                <a16:creationId xmlns:a16="http://schemas.microsoft.com/office/drawing/2014/main" id="{266190F1-9FCC-094A-AEE5-D0A3CF50A33F}"/>
              </a:ext>
            </a:extLst>
          </p:cNvPr>
          <p:cNvSpPr>
            <a:spLocks noGrp="1"/>
          </p:cNvSpPr>
          <p:nvPr>
            <p:ph sz="half" idx="2"/>
          </p:nvPr>
        </p:nvSpPr>
        <p:spPr/>
        <p:txBody>
          <a:bodyPr>
            <a:normAutofit fontScale="77500" lnSpcReduction="20000"/>
          </a:bodyPr>
          <a:lstStyle/>
          <a:p>
            <a:endParaRPr lang="sk-SK"/>
          </a:p>
        </p:txBody>
      </p:sp>
      <p:pic>
        <p:nvPicPr>
          <p:cNvPr id="6" name="Content Placeholder 5">
            <a:extLst>
              <a:ext uri="{FF2B5EF4-FFF2-40B4-BE49-F238E27FC236}">
                <a16:creationId xmlns:a16="http://schemas.microsoft.com/office/drawing/2014/main" id="{97904D9A-2F67-D547-BA2C-3E8473B575FF}"/>
              </a:ext>
            </a:extLst>
          </p:cNvPr>
          <p:cNvPicPr>
            <a:picLocks noChangeAspect="1"/>
          </p:cNvPicPr>
          <p:nvPr/>
        </p:nvPicPr>
        <p:blipFill>
          <a:blip r:embed="rId3"/>
          <a:stretch>
            <a:fillRect/>
          </a:stretch>
        </p:blipFill>
        <p:spPr>
          <a:xfrm>
            <a:off x="5107958" y="212942"/>
            <a:ext cx="6825638" cy="5964021"/>
          </a:xfrm>
          <a:prstGeom prst="rect">
            <a:avLst/>
          </a:prstGeom>
        </p:spPr>
      </p:pic>
      <p:cxnSp>
        <p:nvCxnSpPr>
          <p:cNvPr id="10" name="Straight Connector 9">
            <a:extLst>
              <a:ext uri="{FF2B5EF4-FFF2-40B4-BE49-F238E27FC236}">
                <a16:creationId xmlns:a16="http://schemas.microsoft.com/office/drawing/2014/main" id="{189631FB-CC18-3040-BA53-8CE169E229F5}"/>
              </a:ext>
            </a:extLst>
          </p:cNvPr>
          <p:cNvCxnSpPr/>
          <p:nvPr/>
        </p:nvCxnSpPr>
        <p:spPr>
          <a:xfrm>
            <a:off x="6576164" y="4058433"/>
            <a:ext cx="1365337" cy="0"/>
          </a:xfrm>
          <a:prstGeom prst="line">
            <a:avLst/>
          </a:prstGeom>
          <a:ln w="476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E1F45C-267B-7D4D-A3C0-B1E94BCBBCB9}"/>
              </a:ext>
            </a:extLst>
          </p:cNvPr>
          <p:cNvCxnSpPr>
            <a:cxnSpLocks/>
          </p:cNvCxnSpPr>
          <p:nvPr/>
        </p:nvCxnSpPr>
        <p:spPr>
          <a:xfrm>
            <a:off x="8056322" y="4058433"/>
            <a:ext cx="574110"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52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p:txBody>
          <a:bodyPr/>
          <a:lstStyle/>
          <a:p>
            <a:r>
              <a:rPr lang="sk-SK" err="1"/>
              <a:t>Deprecate</a:t>
            </a:r>
            <a:br>
              <a:rPr lang="sk-SK"/>
            </a:br>
            <a:r>
              <a:rPr lang="sk-SK" sz="1200">
                <a:hlinkClick r:id="rId2"/>
              </a:rPr>
              <a:t>https://github.com/nodejs/node/tree/v11.x</a:t>
            </a:r>
            <a:endParaRPr lang="sk-SK" sz="12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4072003" cy="4351338"/>
          </a:xfrm>
        </p:spPr>
        <p:txBody>
          <a:bodyPr>
            <a:normAutofit lnSpcReduction="10000"/>
          </a:bodyPr>
          <a:lstStyle/>
          <a:p>
            <a:pPr marL="514350" indent="-514350">
              <a:buFont typeface="+mj-lt"/>
              <a:buAutoNum type="arabicPeriod"/>
            </a:pPr>
            <a:r>
              <a:rPr lang="sk-SK"/>
              <a:t>Anatómia riešenia je klasická, </a:t>
            </a:r>
          </a:p>
          <a:p>
            <a:pPr marL="514350" indent="-514350">
              <a:buFont typeface="+mj-lt"/>
              <a:buAutoNum type="arabicPeriod"/>
            </a:pPr>
            <a:r>
              <a:rPr lang="sk-SK"/>
              <a:t>funkcia </a:t>
            </a:r>
            <a:r>
              <a:rPr lang="sk-SK" err="1"/>
              <a:t>deprecate</a:t>
            </a:r>
            <a:r>
              <a:rPr lang="sk-SK"/>
              <a:t>, ktorá berie inú funkciu </a:t>
            </a:r>
            <a:r>
              <a:rPr lang="sk-SK" err="1"/>
              <a:t>fn</a:t>
            </a:r>
            <a:r>
              <a:rPr lang="sk-SK"/>
              <a:t> ako parameter, vracia novú funkciu (</a:t>
            </a:r>
            <a:r>
              <a:rPr lang="sk-SK" err="1"/>
              <a:t>deprecated</a:t>
            </a:r>
            <a:r>
              <a:rPr lang="sk-SK"/>
              <a:t>), ktorú keď zavoláte z nejakými argumentami, zavolá originálnu funkciu </a:t>
            </a:r>
            <a:r>
              <a:rPr lang="sk-SK" err="1"/>
              <a:t>fn</a:t>
            </a:r>
            <a:r>
              <a:rPr lang="sk-SK"/>
              <a:t>() s týmito parametrami   </a:t>
            </a:r>
          </a:p>
        </p:txBody>
      </p:sp>
      <p:sp>
        <p:nvSpPr>
          <p:cNvPr id="8" name="Content Placeholder 7">
            <a:extLst>
              <a:ext uri="{FF2B5EF4-FFF2-40B4-BE49-F238E27FC236}">
                <a16:creationId xmlns:a16="http://schemas.microsoft.com/office/drawing/2014/main" id="{266190F1-9FCC-094A-AEE5-D0A3CF50A33F}"/>
              </a:ext>
            </a:extLst>
          </p:cNvPr>
          <p:cNvSpPr>
            <a:spLocks noGrp="1"/>
          </p:cNvSpPr>
          <p:nvPr>
            <p:ph sz="half" idx="2"/>
          </p:nvPr>
        </p:nvSpPr>
        <p:spPr/>
        <p:txBody>
          <a:bodyPr>
            <a:normAutofit lnSpcReduction="10000"/>
          </a:bodyPr>
          <a:lstStyle/>
          <a:p>
            <a:endParaRPr lang="sk-SK"/>
          </a:p>
        </p:txBody>
      </p:sp>
      <p:cxnSp>
        <p:nvCxnSpPr>
          <p:cNvPr id="10" name="Straight Connector 9">
            <a:extLst>
              <a:ext uri="{FF2B5EF4-FFF2-40B4-BE49-F238E27FC236}">
                <a16:creationId xmlns:a16="http://schemas.microsoft.com/office/drawing/2014/main" id="{189631FB-CC18-3040-BA53-8CE169E229F5}"/>
              </a:ext>
            </a:extLst>
          </p:cNvPr>
          <p:cNvCxnSpPr/>
          <p:nvPr/>
        </p:nvCxnSpPr>
        <p:spPr>
          <a:xfrm>
            <a:off x="6576164" y="4058433"/>
            <a:ext cx="1365337" cy="0"/>
          </a:xfrm>
          <a:prstGeom prst="line">
            <a:avLst/>
          </a:prstGeom>
          <a:ln w="476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E1F45C-267B-7D4D-A3C0-B1E94BCBBCB9}"/>
              </a:ext>
            </a:extLst>
          </p:cNvPr>
          <p:cNvCxnSpPr>
            <a:cxnSpLocks/>
          </p:cNvCxnSpPr>
          <p:nvPr/>
        </p:nvCxnSpPr>
        <p:spPr>
          <a:xfrm>
            <a:off x="8056322" y="4058433"/>
            <a:ext cx="574110"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8A6D8E8-5911-424B-86AB-67369C0505BB}"/>
              </a:ext>
            </a:extLst>
          </p:cNvPr>
          <p:cNvPicPr>
            <a:picLocks noChangeAspect="1"/>
          </p:cNvPicPr>
          <p:nvPr/>
        </p:nvPicPr>
        <p:blipFill>
          <a:blip r:embed="rId3"/>
          <a:stretch>
            <a:fillRect/>
          </a:stretch>
        </p:blipFill>
        <p:spPr>
          <a:xfrm>
            <a:off x="5773620" y="34447"/>
            <a:ext cx="6370362" cy="6667500"/>
          </a:xfrm>
          <a:prstGeom prst="rect">
            <a:avLst/>
          </a:prstGeom>
        </p:spPr>
      </p:pic>
      <p:cxnSp>
        <p:nvCxnSpPr>
          <p:cNvPr id="12" name="Straight Connector 11">
            <a:extLst>
              <a:ext uri="{FF2B5EF4-FFF2-40B4-BE49-F238E27FC236}">
                <a16:creationId xmlns:a16="http://schemas.microsoft.com/office/drawing/2014/main" id="{03DC5B11-1147-6E46-81CA-6170EBFE04EA}"/>
              </a:ext>
            </a:extLst>
          </p:cNvPr>
          <p:cNvCxnSpPr>
            <a:cxnSpLocks/>
          </p:cNvCxnSpPr>
          <p:nvPr/>
        </p:nvCxnSpPr>
        <p:spPr>
          <a:xfrm>
            <a:off x="5885145" y="766176"/>
            <a:ext cx="57411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BD2284-D6A2-FE40-BD2B-C638383F7049}"/>
              </a:ext>
            </a:extLst>
          </p:cNvPr>
          <p:cNvCxnSpPr>
            <a:cxnSpLocks/>
          </p:cNvCxnSpPr>
          <p:nvPr/>
        </p:nvCxnSpPr>
        <p:spPr>
          <a:xfrm>
            <a:off x="7258832" y="766176"/>
            <a:ext cx="31941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BE9C4E-BDA9-B846-A53A-A1FFD846B585}"/>
              </a:ext>
            </a:extLst>
          </p:cNvPr>
          <p:cNvCxnSpPr>
            <a:cxnSpLocks/>
          </p:cNvCxnSpPr>
          <p:nvPr/>
        </p:nvCxnSpPr>
        <p:spPr>
          <a:xfrm>
            <a:off x="6002054" y="6505184"/>
            <a:ext cx="141648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C4802B-C4D3-BE41-B0F4-7DA3283B44B6}"/>
              </a:ext>
            </a:extLst>
          </p:cNvPr>
          <p:cNvCxnSpPr>
            <a:cxnSpLocks/>
          </p:cNvCxnSpPr>
          <p:nvPr/>
        </p:nvCxnSpPr>
        <p:spPr>
          <a:xfrm>
            <a:off x="6002054" y="2198318"/>
            <a:ext cx="1576193"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49A4FE-B169-244B-A9CF-728CC2E641C5}"/>
              </a:ext>
            </a:extLst>
          </p:cNvPr>
          <p:cNvCxnSpPr>
            <a:cxnSpLocks/>
          </p:cNvCxnSpPr>
          <p:nvPr/>
        </p:nvCxnSpPr>
        <p:spPr>
          <a:xfrm>
            <a:off x="6710296" y="4592877"/>
            <a:ext cx="708243"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D6FC6C-18C1-2E4A-BDAE-E62F1A70B0C4}"/>
              </a:ext>
            </a:extLst>
          </p:cNvPr>
          <p:cNvCxnSpPr>
            <a:cxnSpLocks/>
          </p:cNvCxnSpPr>
          <p:nvPr/>
        </p:nvCxnSpPr>
        <p:spPr>
          <a:xfrm>
            <a:off x="7941501" y="4592877"/>
            <a:ext cx="313151"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CBD8AF-ABD1-9F41-A096-ADA49B75B25E}"/>
              </a:ext>
            </a:extLst>
          </p:cNvPr>
          <p:cNvCxnSpPr>
            <a:cxnSpLocks/>
          </p:cNvCxnSpPr>
          <p:nvPr/>
        </p:nvCxnSpPr>
        <p:spPr>
          <a:xfrm>
            <a:off x="7830854" y="2208757"/>
            <a:ext cx="313151"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407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p:txBody>
          <a:bodyPr/>
          <a:lstStyle/>
          <a:p>
            <a:r>
              <a:rPr lang="sk-SK" err="1"/>
              <a:t>Deprecate</a:t>
            </a:r>
            <a:br>
              <a:rPr lang="sk-SK"/>
            </a:br>
            <a:r>
              <a:rPr lang="sk-SK" sz="1200">
                <a:hlinkClick r:id="rId2"/>
              </a:rPr>
              <a:t>https://github.com/nodejs/node/tree/v11.x</a:t>
            </a:r>
            <a:endParaRPr lang="sk-SK" sz="12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4072003" cy="4351338"/>
          </a:xfrm>
        </p:spPr>
        <p:txBody>
          <a:bodyPr>
            <a:normAutofit/>
          </a:bodyPr>
          <a:lstStyle/>
          <a:p>
            <a:pPr marL="514350" indent="-514350">
              <a:buFont typeface="+mj-lt"/>
              <a:buAutoNum type="arabicPeriod"/>
            </a:pPr>
            <a:r>
              <a:rPr lang="sk-SK"/>
              <a:t>Pridaná hodnota novej funkcie oproti </a:t>
            </a:r>
            <a:r>
              <a:rPr lang="sk-SK" err="1"/>
              <a:t>povodnej</a:t>
            </a:r>
            <a:r>
              <a:rPr lang="sk-SK"/>
              <a:t>, spočíva v tom, že spôsobí pri zavolaní </a:t>
            </a:r>
            <a:r>
              <a:rPr lang="sk-SK" err="1"/>
              <a:t>warning</a:t>
            </a:r>
            <a:r>
              <a:rPr lang="sk-SK"/>
              <a:t> </a:t>
            </a:r>
          </a:p>
          <a:p>
            <a:pPr marL="514350" indent="-514350">
              <a:buFont typeface="+mj-lt"/>
              <a:buAutoNum type="arabicPeriod"/>
            </a:pPr>
            <a:r>
              <a:rPr lang="sk-SK"/>
              <a:t>a čaro spočíva v tom, že využije parametre s ktorými ste ju vytvárali, lebo ich má k dispozícii cez </a:t>
            </a:r>
            <a:r>
              <a:rPr lang="sk-SK" err="1"/>
              <a:t>closure</a:t>
            </a:r>
            <a:endParaRPr lang="sk-SK"/>
          </a:p>
        </p:txBody>
      </p:sp>
      <p:sp>
        <p:nvSpPr>
          <p:cNvPr id="8" name="Content Placeholder 7">
            <a:extLst>
              <a:ext uri="{FF2B5EF4-FFF2-40B4-BE49-F238E27FC236}">
                <a16:creationId xmlns:a16="http://schemas.microsoft.com/office/drawing/2014/main" id="{266190F1-9FCC-094A-AEE5-D0A3CF50A33F}"/>
              </a:ext>
            </a:extLst>
          </p:cNvPr>
          <p:cNvSpPr>
            <a:spLocks noGrp="1"/>
          </p:cNvSpPr>
          <p:nvPr>
            <p:ph sz="half" idx="2"/>
          </p:nvPr>
        </p:nvSpPr>
        <p:spPr/>
        <p:txBody>
          <a:bodyPr>
            <a:normAutofit/>
          </a:bodyPr>
          <a:lstStyle/>
          <a:p>
            <a:endParaRPr lang="sk-SK"/>
          </a:p>
        </p:txBody>
      </p:sp>
      <p:cxnSp>
        <p:nvCxnSpPr>
          <p:cNvPr id="10" name="Straight Connector 9">
            <a:extLst>
              <a:ext uri="{FF2B5EF4-FFF2-40B4-BE49-F238E27FC236}">
                <a16:creationId xmlns:a16="http://schemas.microsoft.com/office/drawing/2014/main" id="{189631FB-CC18-3040-BA53-8CE169E229F5}"/>
              </a:ext>
            </a:extLst>
          </p:cNvPr>
          <p:cNvCxnSpPr/>
          <p:nvPr/>
        </p:nvCxnSpPr>
        <p:spPr>
          <a:xfrm>
            <a:off x="6576164" y="4058433"/>
            <a:ext cx="1365337" cy="0"/>
          </a:xfrm>
          <a:prstGeom prst="line">
            <a:avLst/>
          </a:prstGeom>
          <a:ln w="476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E1F45C-267B-7D4D-A3C0-B1E94BCBBCB9}"/>
              </a:ext>
            </a:extLst>
          </p:cNvPr>
          <p:cNvCxnSpPr>
            <a:cxnSpLocks/>
          </p:cNvCxnSpPr>
          <p:nvPr/>
        </p:nvCxnSpPr>
        <p:spPr>
          <a:xfrm>
            <a:off x="8056322" y="4058433"/>
            <a:ext cx="574110"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8A6D8E8-5911-424B-86AB-67369C0505BB}"/>
              </a:ext>
            </a:extLst>
          </p:cNvPr>
          <p:cNvPicPr>
            <a:picLocks noChangeAspect="1"/>
          </p:cNvPicPr>
          <p:nvPr/>
        </p:nvPicPr>
        <p:blipFill>
          <a:blip r:embed="rId3"/>
          <a:stretch>
            <a:fillRect/>
          </a:stretch>
        </p:blipFill>
        <p:spPr>
          <a:xfrm>
            <a:off x="5773620" y="34447"/>
            <a:ext cx="6370362" cy="6667500"/>
          </a:xfrm>
          <a:prstGeom prst="rect">
            <a:avLst/>
          </a:prstGeom>
        </p:spPr>
      </p:pic>
      <p:cxnSp>
        <p:nvCxnSpPr>
          <p:cNvPr id="12" name="Straight Connector 11">
            <a:extLst>
              <a:ext uri="{FF2B5EF4-FFF2-40B4-BE49-F238E27FC236}">
                <a16:creationId xmlns:a16="http://schemas.microsoft.com/office/drawing/2014/main" id="{03DC5B11-1147-6E46-81CA-6170EBFE04EA}"/>
              </a:ext>
            </a:extLst>
          </p:cNvPr>
          <p:cNvCxnSpPr>
            <a:cxnSpLocks/>
          </p:cNvCxnSpPr>
          <p:nvPr/>
        </p:nvCxnSpPr>
        <p:spPr>
          <a:xfrm>
            <a:off x="8056322" y="766176"/>
            <a:ext cx="28705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BD2284-D6A2-FE40-BD2B-C638383F7049}"/>
              </a:ext>
            </a:extLst>
          </p:cNvPr>
          <p:cNvCxnSpPr>
            <a:cxnSpLocks/>
          </p:cNvCxnSpPr>
          <p:nvPr/>
        </p:nvCxnSpPr>
        <p:spPr>
          <a:xfrm>
            <a:off x="7622086" y="766176"/>
            <a:ext cx="31941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C4802B-C4D3-BE41-B0F4-7DA3283B44B6}"/>
              </a:ext>
            </a:extLst>
          </p:cNvPr>
          <p:cNvCxnSpPr>
            <a:cxnSpLocks/>
          </p:cNvCxnSpPr>
          <p:nvPr/>
        </p:nvCxnSpPr>
        <p:spPr>
          <a:xfrm>
            <a:off x="8208722" y="2987458"/>
            <a:ext cx="28392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D7BE130-9073-4D4D-A55E-BDDF16B9DD1A}"/>
              </a:ext>
            </a:extLst>
          </p:cNvPr>
          <p:cNvCxnSpPr>
            <a:cxnSpLocks/>
          </p:cNvCxnSpPr>
          <p:nvPr/>
        </p:nvCxnSpPr>
        <p:spPr>
          <a:xfrm>
            <a:off x="10340234" y="2995809"/>
            <a:ext cx="394571"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E6227A-3B17-FD44-B676-C611C1ADD4C3}"/>
              </a:ext>
            </a:extLst>
          </p:cNvPr>
          <p:cNvCxnSpPr>
            <a:cxnSpLocks/>
          </p:cNvCxnSpPr>
          <p:nvPr/>
        </p:nvCxnSpPr>
        <p:spPr>
          <a:xfrm>
            <a:off x="6465517" y="3634636"/>
            <a:ext cx="1475984"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44F1325-F3F7-5548-9315-1BA8CB227B16}"/>
              </a:ext>
            </a:extLst>
          </p:cNvPr>
          <p:cNvCxnSpPr>
            <a:cxnSpLocks/>
          </p:cNvCxnSpPr>
          <p:nvPr/>
        </p:nvCxnSpPr>
        <p:spPr>
          <a:xfrm>
            <a:off x="6580338" y="2995809"/>
            <a:ext cx="1475984"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722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p:txBody>
          <a:bodyPr/>
          <a:lstStyle/>
          <a:p>
            <a:r>
              <a:rPr lang="sk-SK" err="1"/>
              <a:t>Deprecate</a:t>
            </a:r>
            <a:br>
              <a:rPr lang="sk-SK"/>
            </a:br>
            <a:r>
              <a:rPr lang="sk-SK" sz="1200">
                <a:hlinkClick r:id="rId2"/>
              </a:rPr>
              <a:t>https://github.com/nodejs/node/tree/v11.x</a:t>
            </a:r>
            <a:endParaRPr lang="sk-SK" sz="12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4072003" cy="4351338"/>
          </a:xfrm>
        </p:spPr>
        <p:txBody>
          <a:bodyPr>
            <a:normAutofit lnSpcReduction="10000"/>
          </a:bodyPr>
          <a:lstStyle/>
          <a:p>
            <a:pPr marL="0" indent="0">
              <a:buNone/>
            </a:pPr>
            <a:r>
              <a:rPr lang="sk-SK"/>
              <a:t>Zvyšok kódu sa zaoberá </a:t>
            </a:r>
            <a:r>
              <a:rPr lang="sk-SK" err="1"/>
              <a:t>špecialitkami</a:t>
            </a:r>
            <a:r>
              <a:rPr lang="sk-SK"/>
              <a:t> </a:t>
            </a:r>
          </a:p>
          <a:p>
            <a:pPr marL="514350" indent="-514350">
              <a:buFont typeface="+mj-lt"/>
              <a:buAutoNum type="arabicPeriod"/>
            </a:pPr>
            <a:r>
              <a:rPr lang="sk-SK"/>
              <a:t>aby sa </a:t>
            </a:r>
            <a:r>
              <a:rPr lang="sk-SK" err="1"/>
              <a:t>warningy</a:t>
            </a:r>
            <a:r>
              <a:rPr lang="sk-SK"/>
              <a:t> generovali </a:t>
            </a:r>
            <a:r>
              <a:rPr lang="sk-SK">
                <a:solidFill>
                  <a:schemeClr val="accent2"/>
                </a:solidFill>
              </a:rPr>
              <a:t>len ak sú zapnuté a len raz</a:t>
            </a:r>
          </a:p>
          <a:p>
            <a:pPr marL="514350" indent="-514350">
              <a:buFont typeface="+mj-lt"/>
              <a:buAutoNum type="arabicPeriod"/>
            </a:pPr>
            <a:r>
              <a:rPr lang="sk-SK"/>
              <a:t>A univerzálnymi scenármi podľa typu volania (</a:t>
            </a:r>
            <a:r>
              <a:rPr lang="sk-SK">
                <a:solidFill>
                  <a:schemeClr val="accent6">
                    <a:lumMod val="75000"/>
                  </a:schemeClr>
                </a:solidFill>
              </a:rPr>
              <a:t>funkcia, alebo konštruktor</a:t>
            </a:r>
            <a:r>
              <a:rPr lang="sk-SK"/>
              <a:t>)</a:t>
            </a:r>
          </a:p>
          <a:p>
            <a:pPr marL="514350" indent="-514350">
              <a:buFont typeface="+mj-lt"/>
              <a:buAutoNum type="arabicPeriod"/>
            </a:pPr>
            <a:r>
              <a:rPr lang="sk-SK"/>
              <a:t>Zachovaním </a:t>
            </a:r>
            <a:r>
              <a:rPr lang="sk-SK">
                <a:solidFill>
                  <a:schemeClr val="accent1"/>
                </a:solidFill>
              </a:rPr>
              <a:t>prototypu</a:t>
            </a:r>
            <a:r>
              <a:rPr lang="sk-SK"/>
              <a:t> pôvodnej funkcie</a:t>
            </a:r>
          </a:p>
          <a:p>
            <a:pPr marL="971550" lvl="1" indent="-514350">
              <a:buFont typeface="+mj-lt"/>
              <a:buAutoNum type="arabicPeriod"/>
            </a:pPr>
            <a:endParaRPr lang="sk-SK"/>
          </a:p>
        </p:txBody>
      </p:sp>
      <p:sp>
        <p:nvSpPr>
          <p:cNvPr id="8" name="Content Placeholder 7">
            <a:extLst>
              <a:ext uri="{FF2B5EF4-FFF2-40B4-BE49-F238E27FC236}">
                <a16:creationId xmlns:a16="http://schemas.microsoft.com/office/drawing/2014/main" id="{266190F1-9FCC-094A-AEE5-D0A3CF50A33F}"/>
              </a:ext>
            </a:extLst>
          </p:cNvPr>
          <p:cNvSpPr>
            <a:spLocks noGrp="1"/>
          </p:cNvSpPr>
          <p:nvPr>
            <p:ph sz="half" idx="2"/>
          </p:nvPr>
        </p:nvSpPr>
        <p:spPr/>
        <p:txBody>
          <a:bodyPr>
            <a:normAutofit lnSpcReduction="10000"/>
          </a:bodyPr>
          <a:lstStyle/>
          <a:p>
            <a:endParaRPr lang="sk-SK"/>
          </a:p>
        </p:txBody>
      </p:sp>
      <p:cxnSp>
        <p:nvCxnSpPr>
          <p:cNvPr id="10" name="Straight Connector 9">
            <a:extLst>
              <a:ext uri="{FF2B5EF4-FFF2-40B4-BE49-F238E27FC236}">
                <a16:creationId xmlns:a16="http://schemas.microsoft.com/office/drawing/2014/main" id="{189631FB-CC18-3040-BA53-8CE169E229F5}"/>
              </a:ext>
            </a:extLst>
          </p:cNvPr>
          <p:cNvCxnSpPr/>
          <p:nvPr/>
        </p:nvCxnSpPr>
        <p:spPr>
          <a:xfrm>
            <a:off x="6576164" y="4058433"/>
            <a:ext cx="1365337" cy="0"/>
          </a:xfrm>
          <a:prstGeom prst="line">
            <a:avLst/>
          </a:prstGeom>
          <a:ln w="476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E1F45C-267B-7D4D-A3C0-B1E94BCBBCB9}"/>
              </a:ext>
            </a:extLst>
          </p:cNvPr>
          <p:cNvCxnSpPr>
            <a:cxnSpLocks/>
          </p:cNvCxnSpPr>
          <p:nvPr/>
        </p:nvCxnSpPr>
        <p:spPr>
          <a:xfrm>
            <a:off x="8056322" y="4058433"/>
            <a:ext cx="574110"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8A6D8E8-5911-424B-86AB-67369C0505BB}"/>
              </a:ext>
            </a:extLst>
          </p:cNvPr>
          <p:cNvPicPr>
            <a:picLocks noChangeAspect="1"/>
          </p:cNvPicPr>
          <p:nvPr/>
        </p:nvPicPr>
        <p:blipFill>
          <a:blip r:embed="rId3"/>
          <a:stretch>
            <a:fillRect/>
          </a:stretch>
        </p:blipFill>
        <p:spPr>
          <a:xfrm>
            <a:off x="5773620" y="34447"/>
            <a:ext cx="6370362" cy="6667500"/>
          </a:xfrm>
          <a:prstGeom prst="rect">
            <a:avLst/>
          </a:prstGeom>
        </p:spPr>
      </p:pic>
      <p:cxnSp>
        <p:nvCxnSpPr>
          <p:cNvPr id="13" name="Straight Connector 12">
            <a:extLst>
              <a:ext uri="{FF2B5EF4-FFF2-40B4-BE49-F238E27FC236}">
                <a16:creationId xmlns:a16="http://schemas.microsoft.com/office/drawing/2014/main" id="{24BD2284-D6A2-FE40-BD2B-C638383F7049}"/>
              </a:ext>
            </a:extLst>
          </p:cNvPr>
          <p:cNvCxnSpPr>
            <a:cxnSpLocks/>
          </p:cNvCxnSpPr>
          <p:nvPr/>
        </p:nvCxnSpPr>
        <p:spPr>
          <a:xfrm>
            <a:off x="6682634" y="1080098"/>
            <a:ext cx="31941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C4802B-C4D3-BE41-B0F4-7DA3283B44B6}"/>
              </a:ext>
            </a:extLst>
          </p:cNvPr>
          <p:cNvCxnSpPr>
            <a:cxnSpLocks/>
          </p:cNvCxnSpPr>
          <p:nvPr/>
        </p:nvCxnSpPr>
        <p:spPr>
          <a:xfrm>
            <a:off x="6181592" y="2361156"/>
            <a:ext cx="134655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A6C9CD-FE45-2042-8385-0CD55A1096E0}"/>
              </a:ext>
            </a:extLst>
          </p:cNvPr>
          <p:cNvCxnSpPr>
            <a:cxnSpLocks/>
          </p:cNvCxnSpPr>
          <p:nvPr/>
        </p:nvCxnSpPr>
        <p:spPr>
          <a:xfrm>
            <a:off x="6288066" y="4260937"/>
            <a:ext cx="1941534"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02D596D-4CD6-6F40-ABF7-58FB8D0452C1}"/>
              </a:ext>
            </a:extLst>
          </p:cNvPr>
          <p:cNvCxnSpPr>
            <a:cxnSpLocks/>
          </p:cNvCxnSpPr>
          <p:nvPr/>
        </p:nvCxnSpPr>
        <p:spPr>
          <a:xfrm>
            <a:off x="6688898" y="4588701"/>
            <a:ext cx="1716066"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36E923-537C-C34E-8549-2A6EEC64C5F1}"/>
              </a:ext>
            </a:extLst>
          </p:cNvPr>
          <p:cNvCxnSpPr>
            <a:cxnSpLocks/>
          </p:cNvCxnSpPr>
          <p:nvPr/>
        </p:nvCxnSpPr>
        <p:spPr>
          <a:xfrm flipV="1">
            <a:off x="5987441" y="5133128"/>
            <a:ext cx="0" cy="1043835"/>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116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A859DE7-DDE0-EE47-9045-0D9D8606D967}"/>
              </a:ext>
            </a:extLst>
          </p:cNvPr>
          <p:cNvPicPr>
            <a:picLocks noChangeAspect="1"/>
          </p:cNvPicPr>
          <p:nvPr/>
        </p:nvPicPr>
        <p:blipFill>
          <a:blip r:embed="rId2"/>
          <a:stretch>
            <a:fillRect/>
          </a:stretch>
        </p:blipFill>
        <p:spPr>
          <a:xfrm>
            <a:off x="5956479" y="0"/>
            <a:ext cx="6235521" cy="6858000"/>
          </a:xfrm>
          <a:prstGeom prst="rect">
            <a:avLst/>
          </a:prstGeom>
        </p:spPr>
      </p:pic>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p:txBody>
          <a:bodyPr/>
          <a:lstStyle/>
          <a:p>
            <a:r>
              <a:rPr lang="sk-SK" err="1"/>
              <a:t>Memoize</a:t>
            </a:r>
            <a:br>
              <a:rPr lang="sk-SK"/>
            </a:br>
            <a:endParaRPr lang="sk-SK" sz="12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4072003" cy="4351338"/>
          </a:xfrm>
        </p:spPr>
        <p:txBody>
          <a:bodyPr>
            <a:normAutofit fontScale="77500" lnSpcReduction="20000"/>
          </a:bodyPr>
          <a:lstStyle/>
          <a:p>
            <a:r>
              <a:rPr lang="sk-SK"/>
              <a:t>Máme dlhotrvajúcu </a:t>
            </a:r>
            <a:r>
              <a:rPr lang="sk-SK" err="1"/>
              <a:t>sync</a:t>
            </a:r>
            <a:r>
              <a:rPr lang="sk-SK"/>
              <a:t>/</a:t>
            </a:r>
            <a:r>
              <a:rPr lang="sk-SK" err="1"/>
              <a:t>async</a:t>
            </a:r>
            <a:r>
              <a:rPr lang="sk-SK"/>
              <a:t> operáciu</a:t>
            </a:r>
          </a:p>
          <a:p>
            <a:r>
              <a:rPr lang="sk-SK"/>
              <a:t>Máme </a:t>
            </a:r>
            <a:r>
              <a:rPr lang="sk-SK" err="1"/>
              <a:t>pure</a:t>
            </a:r>
            <a:r>
              <a:rPr lang="sk-SK"/>
              <a:t> </a:t>
            </a:r>
            <a:r>
              <a:rPr lang="sk-SK" err="1"/>
              <a:t>function</a:t>
            </a:r>
            <a:r>
              <a:rPr lang="sk-SK"/>
              <a:t>, teda vracia to isté pri tých istých vstupoch</a:t>
            </a:r>
          </a:p>
          <a:p>
            <a:r>
              <a:rPr lang="sk-SK"/>
              <a:t>Odložíme si výsledky pre dané vstupy a miesto vykonania funkcie vrátime odpamätané záznamy</a:t>
            </a:r>
          </a:p>
          <a:p>
            <a:r>
              <a:rPr lang="sk-SK"/>
              <a:t>Otázka znie ako </a:t>
            </a:r>
            <a:r>
              <a:rPr lang="sk-SK" err="1"/>
              <a:t>hashovat</a:t>
            </a:r>
            <a:r>
              <a:rPr lang="sk-SK"/>
              <a:t> parametre (bude neskôr)</a:t>
            </a:r>
          </a:p>
          <a:p>
            <a:r>
              <a:rPr lang="sk-SK" err="1"/>
              <a:t>Prinicíp</a:t>
            </a:r>
            <a:r>
              <a:rPr lang="sk-SK"/>
              <a:t>: nová vrátená funkcia používa ako cache premennú z </a:t>
            </a:r>
            <a:r>
              <a:rPr lang="sk-SK" err="1"/>
              <a:t>closure</a:t>
            </a:r>
            <a:r>
              <a:rPr lang="sk-SK"/>
              <a:t>, vytvorenú pri jej </a:t>
            </a:r>
            <a:r>
              <a:rPr lang="sk-SK" err="1"/>
              <a:t>konštrovaní</a:t>
            </a:r>
            <a:endParaRPr lang="sk-SK"/>
          </a:p>
          <a:p>
            <a:pPr marL="0" indent="0">
              <a:buNone/>
            </a:pPr>
            <a:endParaRPr lang="sk-SK"/>
          </a:p>
        </p:txBody>
      </p:sp>
      <p:cxnSp>
        <p:nvCxnSpPr>
          <p:cNvPr id="24" name="Straight Connector 23">
            <a:extLst>
              <a:ext uri="{FF2B5EF4-FFF2-40B4-BE49-F238E27FC236}">
                <a16:creationId xmlns:a16="http://schemas.microsoft.com/office/drawing/2014/main" id="{D71DAEEA-9C95-C24A-8A63-4CBA3EFB4232}"/>
              </a:ext>
            </a:extLst>
          </p:cNvPr>
          <p:cNvCxnSpPr>
            <a:cxnSpLocks/>
          </p:cNvCxnSpPr>
          <p:nvPr/>
        </p:nvCxnSpPr>
        <p:spPr>
          <a:xfrm>
            <a:off x="10227499" y="1934945"/>
            <a:ext cx="134655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A2F5B7-1A9F-994E-AE45-8D96EC1D7C23}"/>
              </a:ext>
            </a:extLst>
          </p:cNvPr>
          <p:cNvCxnSpPr>
            <a:cxnSpLocks/>
          </p:cNvCxnSpPr>
          <p:nvPr/>
        </p:nvCxnSpPr>
        <p:spPr>
          <a:xfrm>
            <a:off x="7315200" y="935277"/>
            <a:ext cx="626301"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B0FCBF-EF3F-5B4F-9E62-5AFD4FF079E9}"/>
              </a:ext>
            </a:extLst>
          </p:cNvPr>
          <p:cNvCxnSpPr>
            <a:cxnSpLocks/>
          </p:cNvCxnSpPr>
          <p:nvPr/>
        </p:nvCxnSpPr>
        <p:spPr>
          <a:xfrm>
            <a:off x="7373651" y="1903630"/>
            <a:ext cx="134655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18F693-17BB-4D4C-B204-95D644B2B816}"/>
              </a:ext>
            </a:extLst>
          </p:cNvPr>
          <p:cNvCxnSpPr>
            <a:cxnSpLocks/>
          </p:cNvCxnSpPr>
          <p:nvPr/>
        </p:nvCxnSpPr>
        <p:spPr>
          <a:xfrm>
            <a:off x="9079278" y="6832948"/>
            <a:ext cx="2274522"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930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p:txBody>
          <a:bodyPr/>
          <a:lstStyle/>
          <a:p>
            <a:r>
              <a:rPr lang="sk-SK" err="1"/>
              <a:t>Memoize</a:t>
            </a:r>
            <a:br>
              <a:rPr lang="sk-SK"/>
            </a:br>
            <a:r>
              <a:rPr lang="sk-SK" sz="1200">
                <a:hlinkClick r:id="rId2"/>
              </a:rPr>
              <a:t>https://github.com/caolan/async/blob/master/lib/memoize.js</a:t>
            </a:r>
            <a:endParaRPr lang="sk-SK" sz="12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4072003" cy="4351338"/>
          </a:xfrm>
        </p:spPr>
        <p:txBody>
          <a:bodyPr>
            <a:normAutofit/>
          </a:bodyPr>
          <a:lstStyle/>
          <a:p>
            <a:pPr marL="514350" indent="-514350">
              <a:buFont typeface="+mj-lt"/>
              <a:buAutoNum type="arabicPeriod"/>
            </a:pPr>
            <a:r>
              <a:rPr lang="sk-SK"/>
              <a:t>Klasický </a:t>
            </a:r>
            <a:r>
              <a:rPr lang="sk-SK" err="1"/>
              <a:t>pattern</a:t>
            </a:r>
            <a:r>
              <a:rPr lang="sk-SK"/>
              <a:t> komplikovaný o to, že riešime </a:t>
            </a:r>
            <a:r>
              <a:rPr lang="sk-SK" err="1"/>
              <a:t>async</a:t>
            </a:r>
            <a:r>
              <a:rPr lang="sk-SK"/>
              <a:t> funkcie z </a:t>
            </a:r>
            <a:r>
              <a:rPr lang="sk-SK" err="1"/>
              <a:t>callbackom</a:t>
            </a:r>
            <a:endParaRPr lang="sk-SK"/>
          </a:p>
          <a:p>
            <a:pPr marL="514350" indent="-514350">
              <a:buFont typeface="+mj-lt"/>
              <a:buAutoNum type="arabicPeriod"/>
            </a:pPr>
            <a:r>
              <a:rPr lang="sk-SK"/>
              <a:t>Podstatne jednoduchšie z </a:t>
            </a:r>
            <a:r>
              <a:rPr lang="sk-SK" err="1"/>
              <a:t>promismi</a:t>
            </a:r>
            <a:r>
              <a:rPr lang="sk-SK"/>
              <a:t>, alebo </a:t>
            </a:r>
            <a:r>
              <a:rPr lang="sk-SK" err="1"/>
              <a:t>async</a:t>
            </a:r>
            <a:r>
              <a:rPr lang="sk-SK"/>
              <a:t> funkciami</a:t>
            </a:r>
          </a:p>
        </p:txBody>
      </p:sp>
      <p:pic>
        <p:nvPicPr>
          <p:cNvPr id="3" name="Picture 2">
            <a:extLst>
              <a:ext uri="{FF2B5EF4-FFF2-40B4-BE49-F238E27FC236}">
                <a16:creationId xmlns:a16="http://schemas.microsoft.com/office/drawing/2014/main" id="{27907F92-5E27-0146-ACB2-ECA29DA972DA}"/>
              </a:ext>
            </a:extLst>
          </p:cNvPr>
          <p:cNvPicPr>
            <a:picLocks noChangeAspect="1"/>
          </p:cNvPicPr>
          <p:nvPr/>
        </p:nvPicPr>
        <p:blipFill>
          <a:blip r:embed="rId3"/>
          <a:stretch>
            <a:fillRect/>
          </a:stretch>
        </p:blipFill>
        <p:spPr>
          <a:xfrm>
            <a:off x="4769190" y="831111"/>
            <a:ext cx="7422810" cy="5661764"/>
          </a:xfrm>
          <a:prstGeom prst="rect">
            <a:avLst/>
          </a:prstGeom>
        </p:spPr>
      </p:pic>
      <p:cxnSp>
        <p:nvCxnSpPr>
          <p:cNvPr id="16" name="Straight Connector 15">
            <a:extLst>
              <a:ext uri="{FF2B5EF4-FFF2-40B4-BE49-F238E27FC236}">
                <a16:creationId xmlns:a16="http://schemas.microsoft.com/office/drawing/2014/main" id="{44447FDF-0FAC-8840-9ADB-C6F78E5EAD2F}"/>
              </a:ext>
            </a:extLst>
          </p:cNvPr>
          <p:cNvCxnSpPr>
            <a:cxnSpLocks/>
          </p:cNvCxnSpPr>
          <p:nvPr/>
        </p:nvCxnSpPr>
        <p:spPr>
          <a:xfrm>
            <a:off x="5242140" y="6306855"/>
            <a:ext cx="1546967"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1376AF-08E5-6A44-826E-11DB955E36C4}"/>
              </a:ext>
            </a:extLst>
          </p:cNvPr>
          <p:cNvCxnSpPr>
            <a:cxnSpLocks/>
          </p:cNvCxnSpPr>
          <p:nvPr/>
        </p:nvCxnSpPr>
        <p:spPr>
          <a:xfrm>
            <a:off x="5106442" y="1825625"/>
            <a:ext cx="1546967"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0DD92B-7901-2647-AA3D-5FDC3EFADB8F}"/>
              </a:ext>
            </a:extLst>
          </p:cNvPr>
          <p:cNvCxnSpPr>
            <a:cxnSpLocks/>
          </p:cNvCxnSpPr>
          <p:nvPr/>
        </p:nvCxnSpPr>
        <p:spPr>
          <a:xfrm>
            <a:off x="6461341" y="1051099"/>
            <a:ext cx="327766"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35B032-EE13-4645-A541-AB43CDEF792E}"/>
              </a:ext>
            </a:extLst>
          </p:cNvPr>
          <p:cNvCxnSpPr>
            <a:cxnSpLocks/>
          </p:cNvCxnSpPr>
          <p:nvPr/>
        </p:nvCxnSpPr>
        <p:spPr>
          <a:xfrm>
            <a:off x="5987440" y="3380940"/>
            <a:ext cx="1546967"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30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F7B06-F72C-DB4E-8540-FCD0774A3CD5}"/>
              </a:ext>
            </a:extLst>
          </p:cNvPr>
          <p:cNvSpPr>
            <a:spLocks noGrp="1"/>
          </p:cNvSpPr>
          <p:nvPr>
            <p:ph type="title"/>
          </p:nvPr>
        </p:nvSpPr>
        <p:spPr/>
        <p:txBody>
          <a:bodyPr/>
          <a:lstStyle/>
          <a:p>
            <a:r>
              <a:rPr lang="sk-SK" err="1"/>
              <a:t>Memoize</a:t>
            </a:r>
            <a:r>
              <a:rPr lang="sk-SK"/>
              <a:t> - precvičenie</a:t>
            </a:r>
          </a:p>
        </p:txBody>
      </p:sp>
      <p:sp>
        <p:nvSpPr>
          <p:cNvPr id="3" name="Content Placeholder 2">
            <a:extLst>
              <a:ext uri="{FF2B5EF4-FFF2-40B4-BE49-F238E27FC236}">
                <a16:creationId xmlns:a16="http://schemas.microsoft.com/office/drawing/2014/main" id="{7DF84E43-6508-A44B-86F0-C16C1FC3030D}"/>
              </a:ext>
            </a:extLst>
          </p:cNvPr>
          <p:cNvSpPr>
            <a:spLocks noGrp="1"/>
          </p:cNvSpPr>
          <p:nvPr>
            <p:ph sz="half" idx="1"/>
          </p:nvPr>
        </p:nvSpPr>
        <p:spPr/>
        <p:txBody>
          <a:bodyPr>
            <a:normAutofit fontScale="92500" lnSpcReduction="10000"/>
          </a:bodyPr>
          <a:lstStyle/>
          <a:p>
            <a:r>
              <a:rPr lang="sk-SK">
                <a:hlinkClick r:id="rId2"/>
              </a:rPr>
              <a:t>https://www.codewars.com/kata/529adbf7533b761c560004e5/train/javascript</a:t>
            </a:r>
            <a:endParaRPr lang="sk-SK"/>
          </a:p>
          <a:p>
            <a:r>
              <a:rPr lang="sk-SK"/>
              <a:t>TODO: </a:t>
            </a:r>
            <a:r>
              <a:rPr lang="sk-SK" err="1"/>
              <a:t>najdite</a:t>
            </a:r>
            <a:r>
              <a:rPr lang="sk-SK"/>
              <a:t> a </a:t>
            </a:r>
            <a:r>
              <a:rPr lang="sk-SK" err="1"/>
              <a:t>vyrieste</a:t>
            </a:r>
            <a:r>
              <a:rPr lang="sk-SK"/>
              <a:t> viacej </a:t>
            </a:r>
            <a:r>
              <a:rPr lang="sk-SK" err="1"/>
              <a:t>zadani</a:t>
            </a:r>
            <a:r>
              <a:rPr lang="sk-SK"/>
              <a:t> na </a:t>
            </a:r>
            <a:r>
              <a:rPr lang="sk-SK" err="1"/>
              <a:t>memoizer</a:t>
            </a:r>
            <a:r>
              <a:rPr lang="sk-SK"/>
              <a:t> na </a:t>
            </a:r>
            <a:r>
              <a:rPr lang="sk-SK" err="1"/>
              <a:t>codewars</a:t>
            </a:r>
            <a:r>
              <a:rPr lang="sk-SK"/>
              <a:t> a </a:t>
            </a:r>
            <a:r>
              <a:rPr lang="sk-SK" err="1"/>
              <a:t>poslite</a:t>
            </a:r>
            <a:r>
              <a:rPr lang="sk-SK"/>
              <a:t> mi </a:t>
            </a:r>
            <a:r>
              <a:rPr lang="sk-SK" err="1"/>
              <a:t>please</a:t>
            </a:r>
            <a:r>
              <a:rPr lang="sk-SK"/>
              <a:t> mailom</a:t>
            </a:r>
          </a:p>
          <a:p>
            <a:r>
              <a:rPr lang="sk-SK"/>
              <a:t>TODO:  napíšte si vlastný </a:t>
            </a:r>
            <a:r>
              <a:rPr lang="sk-SK" err="1"/>
              <a:t>memoizer</a:t>
            </a:r>
            <a:r>
              <a:rPr lang="sk-SK"/>
              <a:t> na </a:t>
            </a:r>
            <a:r>
              <a:rPr lang="sk-SK" err="1"/>
              <a:t>async</a:t>
            </a:r>
            <a:r>
              <a:rPr lang="sk-SK"/>
              <a:t> (</a:t>
            </a:r>
            <a:r>
              <a:rPr lang="sk-SK" err="1"/>
              <a:t>promise</a:t>
            </a:r>
            <a:r>
              <a:rPr lang="sk-SK"/>
              <a:t>) funkcie (napr. </a:t>
            </a:r>
            <a:r>
              <a:rPr lang="sk-SK" err="1"/>
              <a:t>request</a:t>
            </a:r>
            <a:r>
              <a:rPr lang="sk-SK"/>
              <a:t>(</a:t>
            </a:r>
            <a:r>
              <a:rPr lang="sk-SK" err="1"/>
              <a:t>url</a:t>
            </a:r>
            <a:r>
              <a:rPr lang="sk-SK"/>
              <a:t>) aj z </a:t>
            </a:r>
            <a:r>
              <a:rPr lang="sk-SK" err="1"/>
              <a:t>parsingom</a:t>
            </a:r>
            <a:r>
              <a:rPr lang="sk-SK"/>
              <a:t> parametrov, nesenzitívnym na poradie, aj z ukladaním na disk atď....)</a:t>
            </a:r>
          </a:p>
          <a:p>
            <a:endParaRPr lang="sk-SK"/>
          </a:p>
          <a:p>
            <a:pPr marL="0" indent="0">
              <a:buNone/>
            </a:pPr>
            <a:endParaRPr lang="sk-SK"/>
          </a:p>
        </p:txBody>
      </p:sp>
      <p:sp>
        <p:nvSpPr>
          <p:cNvPr id="4" name="Content Placeholder 3">
            <a:extLst>
              <a:ext uri="{FF2B5EF4-FFF2-40B4-BE49-F238E27FC236}">
                <a16:creationId xmlns:a16="http://schemas.microsoft.com/office/drawing/2014/main" id="{2FB10569-CB5D-3741-ACA3-CD06FD6A4E51}"/>
              </a:ext>
            </a:extLst>
          </p:cNvPr>
          <p:cNvSpPr>
            <a:spLocks noGrp="1"/>
          </p:cNvSpPr>
          <p:nvPr>
            <p:ph sz="half" idx="2"/>
          </p:nvPr>
        </p:nvSpPr>
        <p:spPr/>
        <p:txBody>
          <a:bodyPr>
            <a:normAutofit fontScale="92500" lnSpcReduction="10000"/>
          </a:bodyPr>
          <a:lstStyle/>
          <a:p>
            <a:endParaRPr lang="sk-SK"/>
          </a:p>
        </p:txBody>
      </p:sp>
    </p:spTree>
    <p:extLst>
      <p:ext uri="{BB962C8B-B14F-4D97-AF65-F5344CB8AC3E}">
        <p14:creationId xmlns:p14="http://schemas.microsoft.com/office/powerpoint/2010/main" val="3340680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prstGeom prst="rect">
            <a:avLst/>
          </a:prstGeom>
        </p:spPr>
        <p:txBody>
          <a:bodyPr/>
          <a:lstStyle/>
          <a:p>
            <a:r>
              <a:t>Functional JavaScript</a:t>
            </a:r>
          </a:p>
        </p:txBody>
      </p:sp>
      <p:sp>
        <p:nvSpPr>
          <p:cNvPr id="131" name="Shape 131"/>
          <p:cNvSpPr>
            <a:spLocks noGrp="1"/>
          </p:cNvSpPr>
          <p:nvPr>
            <p:ph idx="1"/>
          </p:nvPr>
        </p:nvSpPr>
        <p:spPr>
          <a:xfrm>
            <a:off x="838200" y="1825625"/>
            <a:ext cx="10515600" cy="1213668"/>
          </a:xfrm>
          <a:prstGeom prst="rect">
            <a:avLst/>
          </a:prstGeom>
        </p:spPr>
        <p:txBody>
          <a:bodyPr/>
          <a:lstStyle/>
          <a:p>
            <a:r>
              <a:t>JavaScript is a multi-paradigm language</a:t>
            </a:r>
          </a:p>
          <a:p>
            <a:r>
              <a:t>It can be used to program functionally</a:t>
            </a:r>
          </a:p>
        </p:txBody>
      </p:sp>
      <p:sp>
        <p:nvSpPr>
          <p:cNvPr id="132" name="Shape 132"/>
          <p:cNvSpPr/>
          <p:nvPr/>
        </p:nvSpPr>
        <p:spPr>
          <a:xfrm>
            <a:off x="838200" y="3174230"/>
            <a:ext cx="4299857" cy="319735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lnSpc>
                <a:spcPct val="72000"/>
              </a:lnSpc>
              <a:spcBef>
                <a:spcPts val="1000"/>
              </a:spcBef>
              <a:defRPr sz="1900" b="1"/>
            </a:pPr>
            <a:r>
              <a:t>FP idioms:</a:t>
            </a:r>
          </a:p>
          <a:p>
            <a:pPr marL="228600" indent="-228600">
              <a:lnSpc>
                <a:spcPct val="72000"/>
              </a:lnSpc>
              <a:spcBef>
                <a:spcPts val="1000"/>
              </a:spcBef>
              <a:buSzPct val="100000"/>
              <a:buFont typeface="Arial"/>
              <a:buChar char="•"/>
              <a:defRPr sz="1900"/>
            </a:pPr>
            <a:r>
              <a:t>iterative functions, which can replace loops, </a:t>
            </a:r>
          </a:p>
          <a:p>
            <a:pPr marL="228600" indent="-228600">
              <a:lnSpc>
                <a:spcPct val="72000"/>
              </a:lnSpc>
              <a:spcBef>
                <a:spcPts val="1000"/>
              </a:spcBef>
              <a:buSzPct val="100000"/>
              <a:buFont typeface="Arial"/>
              <a:buChar char="•"/>
              <a:defRPr sz="1900"/>
            </a:pPr>
            <a:r>
              <a:t>list processing </a:t>
            </a:r>
          </a:p>
          <a:p>
            <a:pPr marL="228600" indent="-228600">
              <a:lnSpc>
                <a:spcPct val="72000"/>
              </a:lnSpc>
              <a:spcBef>
                <a:spcPts val="1000"/>
              </a:spcBef>
              <a:buSzPct val="100000"/>
              <a:buFont typeface="Arial"/>
              <a:buChar char="•"/>
              <a:defRPr sz="1900"/>
            </a:pPr>
            <a:r>
              <a:t>function manipulations</a:t>
            </a:r>
          </a:p>
          <a:p>
            <a:pPr marL="228600" indent="-228600">
              <a:lnSpc>
                <a:spcPct val="72000"/>
              </a:lnSpc>
              <a:spcBef>
                <a:spcPts val="1000"/>
              </a:spcBef>
              <a:buSzPct val="100000"/>
              <a:buFont typeface="Arial"/>
              <a:buChar char="•"/>
              <a:defRPr sz="1900"/>
            </a:pPr>
            <a:r>
              <a:rPr lang="en-US"/>
              <a:t>i</a:t>
            </a:r>
            <a:r>
              <a:t>mmutability</a:t>
            </a:r>
          </a:p>
          <a:p>
            <a:pPr marL="228600" indent="-228600">
              <a:lnSpc>
                <a:spcPct val="72000"/>
              </a:lnSpc>
              <a:spcBef>
                <a:spcPts val="1000"/>
              </a:spcBef>
              <a:buSzPct val="100000"/>
              <a:buFont typeface="Arial"/>
              <a:buChar char="•"/>
              <a:defRPr sz="1900"/>
            </a:pPr>
            <a:r>
              <a:t>pure functions</a:t>
            </a:r>
          </a:p>
          <a:p>
            <a:pPr marL="228600" indent="-228600">
              <a:lnSpc>
                <a:spcPct val="72000"/>
              </a:lnSpc>
              <a:spcBef>
                <a:spcPts val="1000"/>
              </a:spcBef>
              <a:buSzPct val="100000"/>
              <a:buFont typeface="Arial"/>
              <a:buChar char="•"/>
              <a:defRPr sz="1900"/>
            </a:pPr>
            <a:r>
              <a:t>branching</a:t>
            </a:r>
          </a:p>
          <a:p>
            <a:pPr marL="228600" indent="-228600">
              <a:lnSpc>
                <a:spcPct val="72000"/>
              </a:lnSpc>
              <a:spcBef>
                <a:spcPts val="1000"/>
              </a:spcBef>
              <a:buSzPct val="100000"/>
              <a:buFont typeface="Arial"/>
              <a:buChar char="•"/>
              <a:defRPr sz="1900"/>
            </a:pPr>
            <a:r>
              <a:t>... and many other things, </a:t>
            </a:r>
          </a:p>
        </p:txBody>
      </p:sp>
      <p:sp>
        <p:nvSpPr>
          <p:cNvPr id="133" name="Shape 133"/>
          <p:cNvSpPr/>
          <p:nvPr/>
        </p:nvSpPr>
        <p:spPr>
          <a:xfrm>
            <a:off x="5710644" y="3174230"/>
            <a:ext cx="4299858" cy="325374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lnSpc>
                <a:spcPct val="72000"/>
              </a:lnSpc>
              <a:spcBef>
                <a:spcPts val="1000"/>
              </a:spcBef>
              <a:defRPr sz="2100" b="1"/>
            </a:pPr>
            <a:r>
              <a:t>Can help us to keep code:</a:t>
            </a:r>
          </a:p>
          <a:p>
            <a:pPr marL="228600" indent="-228600">
              <a:lnSpc>
                <a:spcPct val="72000"/>
              </a:lnSpc>
              <a:spcBef>
                <a:spcPts val="1000"/>
              </a:spcBef>
              <a:buSzPct val="100000"/>
              <a:buFont typeface="Arial"/>
              <a:buChar char="•"/>
              <a:defRPr sz="2100"/>
            </a:pPr>
            <a:r>
              <a:t>smaller</a:t>
            </a:r>
          </a:p>
          <a:p>
            <a:pPr marL="228600" indent="-228600">
              <a:lnSpc>
                <a:spcPct val="72000"/>
              </a:lnSpc>
              <a:spcBef>
                <a:spcPts val="1000"/>
              </a:spcBef>
              <a:buSzPct val="100000"/>
              <a:buFont typeface="Arial"/>
              <a:buChar char="•"/>
              <a:defRPr sz="2100"/>
            </a:pPr>
            <a:r>
              <a:t>cleaner/readable/semantic</a:t>
            </a:r>
          </a:p>
          <a:p>
            <a:pPr marL="228600" indent="-228600">
              <a:lnSpc>
                <a:spcPct val="72000"/>
              </a:lnSpc>
              <a:spcBef>
                <a:spcPts val="1000"/>
              </a:spcBef>
              <a:buSzPct val="100000"/>
              <a:buFont typeface="Arial"/>
              <a:buChar char="•"/>
              <a:defRPr sz="2100"/>
            </a:pPr>
            <a:r>
              <a:t>testable</a:t>
            </a:r>
          </a:p>
          <a:p>
            <a:pPr marL="228600" indent="-228600">
              <a:lnSpc>
                <a:spcPct val="72000"/>
              </a:lnSpc>
              <a:spcBef>
                <a:spcPts val="1000"/>
              </a:spcBef>
              <a:buSzPct val="100000"/>
              <a:buFont typeface="Arial"/>
              <a:buChar char="•"/>
              <a:defRPr sz="2100"/>
            </a:pPr>
            <a:r>
              <a:t>reusable</a:t>
            </a:r>
          </a:p>
          <a:p>
            <a:pPr marL="228600" indent="-228600">
              <a:lnSpc>
                <a:spcPct val="72000"/>
              </a:lnSpc>
              <a:spcBef>
                <a:spcPts val="1000"/>
              </a:spcBef>
              <a:buSzPct val="100000"/>
              <a:buFont typeface="Arial"/>
              <a:buChar char="•"/>
              <a:defRPr sz="2100"/>
            </a:pPr>
            <a:r>
              <a:t>maintainable</a:t>
            </a:r>
          </a:p>
          <a:p>
            <a:pPr marL="228600" indent="-228600">
              <a:lnSpc>
                <a:spcPct val="72000"/>
              </a:lnSpc>
              <a:spcBef>
                <a:spcPts val="1000"/>
              </a:spcBef>
              <a:buSzPct val="100000"/>
              <a:buFont typeface="Arial"/>
              <a:buChar char="•"/>
              <a:defRPr sz="2100"/>
            </a:pPr>
            <a:r>
              <a:t>….</a:t>
            </a:r>
          </a:p>
          <a:p>
            <a:pPr marL="228600" indent="-228600">
              <a:lnSpc>
                <a:spcPct val="72000"/>
              </a:lnSpc>
              <a:spcBef>
                <a:spcPts val="1000"/>
              </a:spcBef>
              <a:buSzPct val="100000"/>
              <a:buFont typeface="Arial"/>
              <a:buChar char="•"/>
              <a:defRPr sz="2100"/>
            </a:pPr>
            <a:r>
              <a:t>more fun</a:t>
            </a:r>
          </a:p>
        </p:txBody>
      </p:sp>
      <p:sp>
        <p:nvSpPr>
          <p:cNvPr id="6" name="Shape 145"/>
          <p:cNvSpPr/>
          <p:nvPr/>
        </p:nvSpPr>
        <p:spPr>
          <a:xfrm>
            <a:off x="256638" y="3493977"/>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7" name="Shape 145"/>
          <p:cNvSpPr/>
          <p:nvPr/>
        </p:nvSpPr>
        <p:spPr>
          <a:xfrm>
            <a:off x="256638" y="4054337"/>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8" name="Shape 145">
            <a:extLst>
              <a:ext uri="{FF2B5EF4-FFF2-40B4-BE49-F238E27FC236}">
                <a16:creationId xmlns:a16="http://schemas.microsoft.com/office/drawing/2014/main" id="{10BFC12B-D863-A645-B6EE-45EA5CCA7F82}"/>
              </a:ext>
            </a:extLst>
          </p:cNvPr>
          <p:cNvSpPr/>
          <p:nvPr/>
        </p:nvSpPr>
        <p:spPr>
          <a:xfrm>
            <a:off x="256637" y="4389752"/>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9" name="Shape 145">
            <a:extLst>
              <a:ext uri="{FF2B5EF4-FFF2-40B4-BE49-F238E27FC236}">
                <a16:creationId xmlns:a16="http://schemas.microsoft.com/office/drawing/2014/main" id="{37B54E5B-02F5-D64C-AA0B-56B51A767956}"/>
              </a:ext>
            </a:extLst>
          </p:cNvPr>
          <p:cNvSpPr/>
          <p:nvPr/>
        </p:nvSpPr>
        <p:spPr>
          <a:xfrm>
            <a:off x="256636" y="5038046"/>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10" name="Shape 145">
            <a:extLst>
              <a:ext uri="{FF2B5EF4-FFF2-40B4-BE49-F238E27FC236}">
                <a16:creationId xmlns:a16="http://schemas.microsoft.com/office/drawing/2014/main" id="{CE8785FE-BDE5-EF4D-BE69-0526E53EA7FF}"/>
              </a:ext>
            </a:extLst>
          </p:cNvPr>
          <p:cNvSpPr/>
          <p:nvPr/>
        </p:nvSpPr>
        <p:spPr>
          <a:xfrm>
            <a:off x="265613" y="4731456"/>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3A5EC8A-1D73-014E-905B-01159F7D79FB}"/>
                  </a:ext>
                </a:extLst>
              </p14:cNvPr>
              <p14:cNvContentPartPr/>
              <p14:nvPr/>
            </p14:nvContentPartPr>
            <p14:xfrm>
              <a:off x="112007" y="4307152"/>
              <a:ext cx="4199760" cy="1932120"/>
            </p14:xfrm>
          </p:contentPart>
        </mc:Choice>
        <mc:Fallback xmlns="">
          <p:pic>
            <p:nvPicPr>
              <p:cNvPr id="5" name="Ink 4">
                <a:extLst>
                  <a:ext uri="{FF2B5EF4-FFF2-40B4-BE49-F238E27FC236}">
                    <a16:creationId xmlns:a16="http://schemas.microsoft.com/office/drawing/2014/main" id="{73A5EC8A-1D73-014E-905B-01159F7D79FB}"/>
                  </a:ext>
                </a:extLst>
              </p:cNvPr>
              <p:cNvPicPr/>
              <p:nvPr/>
            </p:nvPicPr>
            <p:blipFill>
              <a:blip r:embed="rId3"/>
              <a:stretch>
                <a:fillRect/>
              </a:stretch>
            </p:blipFill>
            <p:spPr>
              <a:xfrm>
                <a:off x="103367" y="4298152"/>
                <a:ext cx="4217400" cy="1949760"/>
              </a:xfrm>
              <a:prstGeom prst="rect">
                <a:avLst/>
              </a:prstGeom>
            </p:spPr>
          </p:pic>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animBg="1"/>
      <p:bldP spid="132" grpId="0" animBg="1"/>
      <p:bldP spid="133" grpId="0" animBg="1"/>
      <p:bldP spid="6" grpId="0" animBg="1"/>
      <p:bldP spid="7"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F7594D6-6107-8B45-A6C8-13D3307910CB}"/>
              </a:ext>
            </a:extLst>
          </p:cNvPr>
          <p:cNvPicPr>
            <a:picLocks noChangeAspect="1"/>
          </p:cNvPicPr>
          <p:nvPr/>
        </p:nvPicPr>
        <p:blipFill>
          <a:blip r:embed="rId2"/>
          <a:stretch>
            <a:fillRect/>
          </a:stretch>
        </p:blipFill>
        <p:spPr>
          <a:xfrm>
            <a:off x="5074085" y="1027906"/>
            <a:ext cx="6986885" cy="5266148"/>
          </a:xfrm>
          <a:prstGeom prst="rect">
            <a:avLst/>
          </a:prstGeom>
        </p:spPr>
      </p:pic>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p:txBody>
          <a:bodyPr/>
          <a:lstStyle/>
          <a:p>
            <a:r>
              <a:rPr lang="sk-SK" err="1"/>
              <a:t>Measure</a:t>
            </a:r>
            <a:br>
              <a:rPr lang="sk-SK"/>
            </a:br>
            <a:endParaRPr lang="sk-SK" sz="12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4072003" cy="4351338"/>
          </a:xfrm>
        </p:spPr>
        <p:txBody>
          <a:bodyPr>
            <a:normAutofit/>
          </a:bodyPr>
          <a:lstStyle/>
          <a:p>
            <a:pPr marL="514350" indent="-514350">
              <a:buFont typeface="+mj-lt"/>
              <a:buAutoNum type="arabicPeriod"/>
            </a:pPr>
            <a:r>
              <a:rPr lang="sk-SK"/>
              <a:t>Klasický scenár obalenia funkcie a pridania nejakej </a:t>
            </a:r>
            <a:r>
              <a:rPr lang="sk-SK" err="1"/>
              <a:t>before</a:t>
            </a:r>
            <a:r>
              <a:rPr lang="sk-SK"/>
              <a:t> a </a:t>
            </a:r>
            <a:r>
              <a:rPr lang="sk-SK" err="1"/>
              <a:t>after</a:t>
            </a:r>
            <a:r>
              <a:rPr lang="sk-SK"/>
              <a:t> implementácie</a:t>
            </a:r>
          </a:p>
        </p:txBody>
      </p:sp>
      <p:cxnSp>
        <p:nvCxnSpPr>
          <p:cNvPr id="24" name="Straight Connector 23">
            <a:extLst>
              <a:ext uri="{FF2B5EF4-FFF2-40B4-BE49-F238E27FC236}">
                <a16:creationId xmlns:a16="http://schemas.microsoft.com/office/drawing/2014/main" id="{D71DAEEA-9C95-C24A-8A63-4CBA3EFB4232}"/>
              </a:ext>
            </a:extLst>
          </p:cNvPr>
          <p:cNvCxnSpPr>
            <a:cxnSpLocks/>
          </p:cNvCxnSpPr>
          <p:nvPr/>
        </p:nvCxnSpPr>
        <p:spPr>
          <a:xfrm>
            <a:off x="6532321" y="3337860"/>
            <a:ext cx="134655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A2F5B7-1A9F-994E-AE45-8D96EC1D7C23}"/>
              </a:ext>
            </a:extLst>
          </p:cNvPr>
          <p:cNvCxnSpPr>
            <a:cxnSpLocks/>
          </p:cNvCxnSpPr>
          <p:nvPr/>
        </p:nvCxnSpPr>
        <p:spPr>
          <a:xfrm>
            <a:off x="6274491" y="3828789"/>
            <a:ext cx="134655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B0FCBF-EF3F-5B4F-9E62-5AFD4FF079E9}"/>
              </a:ext>
            </a:extLst>
          </p:cNvPr>
          <p:cNvCxnSpPr>
            <a:cxnSpLocks/>
          </p:cNvCxnSpPr>
          <p:nvPr/>
        </p:nvCxnSpPr>
        <p:spPr>
          <a:xfrm>
            <a:off x="6299543" y="2542458"/>
            <a:ext cx="134655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034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527832-A02D-5743-B826-351F081D97F0}"/>
              </a:ext>
            </a:extLst>
          </p:cNvPr>
          <p:cNvPicPr>
            <a:picLocks noChangeAspect="1"/>
          </p:cNvPicPr>
          <p:nvPr/>
        </p:nvPicPr>
        <p:blipFill>
          <a:blip r:embed="rId2"/>
          <a:stretch>
            <a:fillRect/>
          </a:stretch>
        </p:blipFill>
        <p:spPr>
          <a:xfrm>
            <a:off x="4292600" y="38100"/>
            <a:ext cx="7899400" cy="6781800"/>
          </a:xfrm>
          <a:prstGeom prst="rect">
            <a:avLst/>
          </a:prstGeom>
        </p:spPr>
      </p:pic>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p:txBody>
          <a:bodyPr/>
          <a:lstStyle/>
          <a:p>
            <a:r>
              <a:rPr lang="sk-SK" err="1"/>
              <a:t>Measure</a:t>
            </a:r>
            <a:br>
              <a:rPr lang="sk-SK"/>
            </a:br>
            <a:endParaRPr lang="sk-SK" sz="12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3182655" cy="4351338"/>
          </a:xfrm>
        </p:spPr>
        <p:txBody>
          <a:bodyPr>
            <a:normAutofit/>
          </a:bodyPr>
          <a:lstStyle/>
          <a:p>
            <a:pPr marL="514350" indent="-514350">
              <a:buFont typeface="+mj-lt"/>
              <a:buAutoNum type="arabicPeriod"/>
            </a:pPr>
            <a:r>
              <a:rPr lang="sk-SK"/>
              <a:t>Meranie úspešnosti našej </a:t>
            </a:r>
            <a:r>
              <a:rPr lang="sk-SK" err="1"/>
              <a:t>memoizácie</a:t>
            </a:r>
            <a:endParaRPr lang="sk-SK"/>
          </a:p>
          <a:p>
            <a:pPr marL="514350" indent="-514350">
              <a:buFont typeface="+mj-lt"/>
              <a:buAutoNum type="arabicPeriod"/>
            </a:pPr>
            <a:r>
              <a:rPr lang="sk-SK"/>
              <a:t>Kompozícia viacerých transformačných funkcii</a:t>
            </a:r>
          </a:p>
        </p:txBody>
      </p:sp>
      <p:cxnSp>
        <p:nvCxnSpPr>
          <p:cNvPr id="25" name="Straight Connector 24">
            <a:extLst>
              <a:ext uri="{FF2B5EF4-FFF2-40B4-BE49-F238E27FC236}">
                <a16:creationId xmlns:a16="http://schemas.microsoft.com/office/drawing/2014/main" id="{26A2F5B7-1A9F-994E-AE45-8D96EC1D7C23}"/>
              </a:ext>
            </a:extLst>
          </p:cNvPr>
          <p:cNvCxnSpPr>
            <a:cxnSpLocks/>
          </p:cNvCxnSpPr>
          <p:nvPr/>
        </p:nvCxnSpPr>
        <p:spPr>
          <a:xfrm>
            <a:off x="8267352" y="6471781"/>
            <a:ext cx="1346550" cy="0"/>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B0FCBF-EF3F-5B4F-9E62-5AFD4FF079E9}"/>
              </a:ext>
            </a:extLst>
          </p:cNvPr>
          <p:cNvCxnSpPr>
            <a:cxnSpLocks/>
          </p:cNvCxnSpPr>
          <p:nvPr/>
        </p:nvCxnSpPr>
        <p:spPr>
          <a:xfrm>
            <a:off x="8242300" y="6201689"/>
            <a:ext cx="134655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FD48461-8764-5847-B793-026226BAD550}"/>
              </a:ext>
            </a:extLst>
          </p:cNvPr>
          <p:cNvCxnSpPr>
            <a:cxnSpLocks/>
          </p:cNvCxnSpPr>
          <p:nvPr/>
        </p:nvCxnSpPr>
        <p:spPr>
          <a:xfrm>
            <a:off x="4499106" y="5940730"/>
            <a:ext cx="760103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D2702-B2CB-1D4F-B2A5-7ED40B25E7A3}"/>
              </a:ext>
            </a:extLst>
          </p:cNvPr>
          <p:cNvCxnSpPr>
            <a:cxnSpLocks/>
          </p:cNvCxnSpPr>
          <p:nvPr/>
        </p:nvCxnSpPr>
        <p:spPr>
          <a:xfrm>
            <a:off x="4441782" y="2848889"/>
            <a:ext cx="760103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FBF33D7-C037-694E-A8FF-BACDF00404AF}"/>
              </a:ext>
            </a:extLst>
          </p:cNvPr>
          <p:cNvCxnSpPr>
            <a:cxnSpLocks/>
          </p:cNvCxnSpPr>
          <p:nvPr/>
        </p:nvCxnSpPr>
        <p:spPr>
          <a:xfrm>
            <a:off x="7928975" y="1218418"/>
            <a:ext cx="3995803"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974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6EC2-321E-3940-884D-6ED451379734}"/>
              </a:ext>
            </a:extLst>
          </p:cNvPr>
          <p:cNvSpPr>
            <a:spLocks noGrp="1"/>
          </p:cNvSpPr>
          <p:nvPr>
            <p:ph type="title"/>
          </p:nvPr>
        </p:nvSpPr>
        <p:spPr/>
        <p:txBody>
          <a:bodyPr/>
          <a:lstStyle/>
          <a:p>
            <a:r>
              <a:rPr lang="sk-SK"/>
              <a:t>Change </a:t>
            </a:r>
            <a:r>
              <a:rPr lang="sk-SK" err="1"/>
              <a:t>function</a:t>
            </a:r>
            <a:endParaRPr lang="sk-SK"/>
          </a:p>
        </p:txBody>
      </p:sp>
      <p:sp>
        <p:nvSpPr>
          <p:cNvPr id="3" name="Content Placeholder 2">
            <a:extLst>
              <a:ext uri="{FF2B5EF4-FFF2-40B4-BE49-F238E27FC236}">
                <a16:creationId xmlns:a16="http://schemas.microsoft.com/office/drawing/2014/main" id="{D0464D00-0277-1548-A33F-C5DF9B20C633}"/>
              </a:ext>
            </a:extLst>
          </p:cNvPr>
          <p:cNvSpPr>
            <a:spLocks noGrp="1"/>
          </p:cNvSpPr>
          <p:nvPr>
            <p:ph idx="1"/>
          </p:nvPr>
        </p:nvSpPr>
        <p:spPr>
          <a:xfrm>
            <a:off x="838200" y="1825625"/>
            <a:ext cx="5257800" cy="4351338"/>
          </a:xfrm>
        </p:spPr>
        <p:txBody>
          <a:bodyPr>
            <a:normAutofit/>
          </a:bodyPr>
          <a:lstStyle/>
          <a:p>
            <a:r>
              <a:rPr lang="sk-SK"/>
              <a:t>Zložitejšie prípady kedy chceme funkciu transformovať zahŕňajú:</a:t>
            </a:r>
          </a:p>
          <a:p>
            <a:pPr lvl="1"/>
            <a:r>
              <a:rPr lang="sk-SK"/>
              <a:t>Zmeny počtu parametrov</a:t>
            </a:r>
          </a:p>
          <a:p>
            <a:pPr lvl="1"/>
            <a:r>
              <a:rPr lang="sk-SK"/>
              <a:t>Zmeny návratových hodnôt</a:t>
            </a:r>
          </a:p>
          <a:p>
            <a:pPr lvl="1"/>
            <a:r>
              <a:rPr lang="sk-SK"/>
              <a:t>Komplexné zmeny správania</a:t>
            </a:r>
          </a:p>
          <a:p>
            <a:r>
              <a:rPr lang="sk-SK"/>
              <a:t>Typické príklady: </a:t>
            </a:r>
          </a:p>
          <a:p>
            <a:pPr lvl="1"/>
            <a:r>
              <a:rPr lang="sk-SK"/>
              <a:t>z </a:t>
            </a:r>
            <a:r>
              <a:rPr lang="sk-SK" err="1"/>
              <a:t>callback</a:t>
            </a:r>
            <a:r>
              <a:rPr lang="sk-SK"/>
              <a:t> </a:t>
            </a:r>
            <a:r>
              <a:rPr lang="sk-SK" err="1"/>
              <a:t>async</a:t>
            </a:r>
            <a:r>
              <a:rPr lang="sk-SK"/>
              <a:t> funkcie spraviť funkciu vracajúcu </a:t>
            </a:r>
            <a:r>
              <a:rPr lang="sk-SK" err="1"/>
              <a:t>promise</a:t>
            </a:r>
            <a:endParaRPr lang="sk-SK"/>
          </a:p>
          <a:p>
            <a:pPr lvl="1"/>
            <a:r>
              <a:rPr lang="sk-SK"/>
              <a:t>Zo synchrónnej funkcie spraviť </a:t>
            </a:r>
            <a:r>
              <a:rPr lang="sk-SK" err="1"/>
              <a:t>async</a:t>
            </a:r>
            <a:r>
              <a:rPr lang="sk-SK"/>
              <a:t> funkciu</a:t>
            </a:r>
          </a:p>
          <a:p>
            <a:endParaRPr lang="sk-SK"/>
          </a:p>
          <a:p>
            <a:endParaRPr lang="sk-SK"/>
          </a:p>
          <a:p>
            <a:endParaRPr lang="sk-SK"/>
          </a:p>
        </p:txBody>
      </p:sp>
    </p:spTree>
    <p:extLst>
      <p:ext uri="{BB962C8B-B14F-4D97-AF65-F5344CB8AC3E}">
        <p14:creationId xmlns:p14="http://schemas.microsoft.com/office/powerpoint/2010/main" val="29502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p:txBody>
          <a:bodyPr/>
          <a:lstStyle/>
          <a:p>
            <a:r>
              <a:rPr lang="sk-SK" err="1"/>
              <a:t>Promisify</a:t>
            </a:r>
            <a:br>
              <a:rPr lang="sk-SK"/>
            </a:br>
            <a:endParaRPr lang="sk-SK" sz="12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3069921" cy="4351338"/>
          </a:xfrm>
        </p:spPr>
        <p:txBody>
          <a:bodyPr>
            <a:normAutofit/>
          </a:bodyPr>
          <a:lstStyle/>
          <a:p>
            <a:pPr marL="0" indent="0">
              <a:buNone/>
            </a:pPr>
            <a:r>
              <a:rPr lang="sk-SK" dirty="0"/>
              <a:t>Ako spraviť z </a:t>
            </a:r>
            <a:r>
              <a:rPr lang="sk-SK" dirty="0" err="1">
                <a:solidFill>
                  <a:srgbClr val="FF0000"/>
                </a:solidFill>
              </a:rPr>
              <a:t>async</a:t>
            </a:r>
            <a:r>
              <a:rPr lang="sk-SK" dirty="0">
                <a:solidFill>
                  <a:srgbClr val="FF0000"/>
                </a:solidFill>
              </a:rPr>
              <a:t> </a:t>
            </a:r>
            <a:r>
              <a:rPr lang="sk-SK" dirty="0" err="1">
                <a:solidFill>
                  <a:srgbClr val="FF0000"/>
                </a:solidFill>
              </a:rPr>
              <a:t>cb</a:t>
            </a:r>
            <a:r>
              <a:rPr lang="sk-SK" dirty="0">
                <a:solidFill>
                  <a:srgbClr val="FF0000"/>
                </a:solidFill>
              </a:rPr>
              <a:t> API</a:t>
            </a:r>
            <a:r>
              <a:rPr lang="sk-SK" dirty="0"/>
              <a:t>, </a:t>
            </a:r>
            <a:r>
              <a:rPr lang="sk-SK" dirty="0" err="1">
                <a:solidFill>
                  <a:schemeClr val="accent6"/>
                </a:solidFill>
              </a:rPr>
              <a:t>async</a:t>
            </a:r>
            <a:r>
              <a:rPr lang="sk-SK" dirty="0">
                <a:solidFill>
                  <a:schemeClr val="accent6"/>
                </a:solidFill>
              </a:rPr>
              <a:t> </a:t>
            </a:r>
            <a:r>
              <a:rPr lang="sk-SK" dirty="0" err="1">
                <a:solidFill>
                  <a:schemeClr val="accent6"/>
                </a:solidFill>
              </a:rPr>
              <a:t>promise</a:t>
            </a:r>
            <a:r>
              <a:rPr lang="sk-SK" dirty="0">
                <a:solidFill>
                  <a:schemeClr val="accent6"/>
                </a:solidFill>
              </a:rPr>
              <a:t> API</a:t>
            </a:r>
          </a:p>
          <a:p>
            <a:pPr marL="514350" indent="-514350">
              <a:buFont typeface="+mj-lt"/>
              <a:buAutoNum type="arabicPeriod"/>
            </a:pPr>
            <a:r>
              <a:rPr lang="sk-SK" dirty="0"/>
              <a:t>Meníme počet parametrov</a:t>
            </a:r>
          </a:p>
          <a:p>
            <a:pPr marL="514350" indent="-514350">
              <a:buFont typeface="+mj-lt"/>
              <a:buAutoNum type="arabicPeriod"/>
            </a:pPr>
            <a:r>
              <a:rPr lang="sk-SK" dirty="0"/>
              <a:t>Meníme návratovú hodnotu</a:t>
            </a:r>
          </a:p>
          <a:p>
            <a:pPr marL="514350" indent="-514350">
              <a:buFont typeface="+mj-lt"/>
              <a:buAutoNum type="arabicPeriod"/>
            </a:pPr>
            <a:r>
              <a:rPr lang="sk-SK" dirty="0"/>
              <a:t>Meníme správanie</a:t>
            </a:r>
          </a:p>
        </p:txBody>
      </p:sp>
      <p:cxnSp>
        <p:nvCxnSpPr>
          <p:cNvPr id="24" name="Straight Connector 23">
            <a:extLst>
              <a:ext uri="{FF2B5EF4-FFF2-40B4-BE49-F238E27FC236}">
                <a16:creationId xmlns:a16="http://schemas.microsoft.com/office/drawing/2014/main" id="{D71DAEEA-9C95-C24A-8A63-4CBA3EFB4232}"/>
              </a:ext>
            </a:extLst>
          </p:cNvPr>
          <p:cNvCxnSpPr>
            <a:cxnSpLocks/>
          </p:cNvCxnSpPr>
          <p:nvPr/>
        </p:nvCxnSpPr>
        <p:spPr>
          <a:xfrm>
            <a:off x="6532321" y="3337860"/>
            <a:ext cx="134655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A2F5B7-1A9F-994E-AE45-8D96EC1D7C23}"/>
              </a:ext>
            </a:extLst>
          </p:cNvPr>
          <p:cNvCxnSpPr>
            <a:cxnSpLocks/>
          </p:cNvCxnSpPr>
          <p:nvPr/>
        </p:nvCxnSpPr>
        <p:spPr>
          <a:xfrm>
            <a:off x="6274491" y="3828789"/>
            <a:ext cx="134655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B0FCBF-EF3F-5B4F-9E62-5AFD4FF079E9}"/>
              </a:ext>
            </a:extLst>
          </p:cNvPr>
          <p:cNvCxnSpPr>
            <a:cxnSpLocks/>
          </p:cNvCxnSpPr>
          <p:nvPr/>
        </p:nvCxnSpPr>
        <p:spPr>
          <a:xfrm>
            <a:off x="6299543" y="2542458"/>
            <a:ext cx="134655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1821F4C-4138-394D-8C04-8E5974973C4C}"/>
              </a:ext>
            </a:extLst>
          </p:cNvPr>
          <p:cNvPicPr>
            <a:picLocks noChangeAspect="1"/>
          </p:cNvPicPr>
          <p:nvPr/>
        </p:nvPicPr>
        <p:blipFill>
          <a:blip r:embed="rId2"/>
          <a:stretch>
            <a:fillRect/>
          </a:stretch>
        </p:blipFill>
        <p:spPr>
          <a:xfrm>
            <a:off x="4050777" y="1897063"/>
            <a:ext cx="8026400" cy="4279900"/>
          </a:xfrm>
          <a:prstGeom prst="rect">
            <a:avLst/>
          </a:prstGeom>
        </p:spPr>
      </p:pic>
      <p:cxnSp>
        <p:nvCxnSpPr>
          <p:cNvPr id="9" name="Straight Connector 8">
            <a:extLst>
              <a:ext uri="{FF2B5EF4-FFF2-40B4-BE49-F238E27FC236}">
                <a16:creationId xmlns:a16="http://schemas.microsoft.com/office/drawing/2014/main" id="{4C288FD6-BD75-F440-A555-D3FF3DCA8613}"/>
              </a:ext>
            </a:extLst>
          </p:cNvPr>
          <p:cNvCxnSpPr>
            <a:cxnSpLocks/>
          </p:cNvCxnSpPr>
          <p:nvPr/>
        </p:nvCxnSpPr>
        <p:spPr>
          <a:xfrm>
            <a:off x="7423669" y="3282896"/>
            <a:ext cx="2336106"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691FCA-DF5E-304A-BFB6-EC0938B01C70}"/>
              </a:ext>
            </a:extLst>
          </p:cNvPr>
          <p:cNvCxnSpPr>
            <a:cxnSpLocks/>
          </p:cNvCxnSpPr>
          <p:nvPr/>
        </p:nvCxnSpPr>
        <p:spPr>
          <a:xfrm>
            <a:off x="6532321" y="4995156"/>
            <a:ext cx="2336106" cy="0"/>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144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CD7BAA-EC94-2E4A-8FE7-816B3B9D914E}"/>
              </a:ext>
            </a:extLst>
          </p:cNvPr>
          <p:cNvPicPr>
            <a:picLocks noChangeAspect="1"/>
          </p:cNvPicPr>
          <p:nvPr/>
        </p:nvPicPr>
        <p:blipFill>
          <a:blip r:embed="rId2"/>
          <a:stretch>
            <a:fillRect/>
          </a:stretch>
        </p:blipFill>
        <p:spPr>
          <a:xfrm>
            <a:off x="4583304" y="1181100"/>
            <a:ext cx="7608696" cy="4351338"/>
          </a:xfrm>
          <a:prstGeom prst="rect">
            <a:avLst/>
          </a:prstGeom>
        </p:spPr>
      </p:pic>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p:txBody>
          <a:bodyPr/>
          <a:lstStyle/>
          <a:p>
            <a:r>
              <a:rPr lang="sk-SK" err="1"/>
              <a:t>Promisify</a:t>
            </a:r>
            <a:br>
              <a:rPr lang="sk-SK"/>
            </a:br>
            <a:endParaRPr lang="sk-SK" sz="12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3492500" cy="4351338"/>
          </a:xfrm>
        </p:spPr>
        <p:txBody>
          <a:bodyPr>
            <a:normAutofit fontScale="85000" lnSpcReduction="10000"/>
          </a:bodyPr>
          <a:lstStyle/>
          <a:p>
            <a:pPr marL="0" indent="0">
              <a:buNone/>
            </a:pPr>
            <a:r>
              <a:rPr lang="sk-SK"/>
              <a:t>Klasický scenár funkcia vracajúca funkciu volajúca pôvodnú funkciu. </a:t>
            </a:r>
            <a:r>
              <a:rPr lang="sk-SK" err="1"/>
              <a:t>Špecialitky</a:t>
            </a:r>
            <a:r>
              <a:rPr lang="sk-SK"/>
              <a:t>: </a:t>
            </a:r>
          </a:p>
          <a:p>
            <a:r>
              <a:rPr lang="sk-SK"/>
              <a:t>20 – funkcia vracia </a:t>
            </a:r>
            <a:r>
              <a:rPr lang="sk-SK" err="1"/>
              <a:t>promise</a:t>
            </a:r>
            <a:r>
              <a:rPr lang="sk-SK"/>
              <a:t>, </a:t>
            </a:r>
            <a:r>
              <a:rPr lang="sk-SK" err="1"/>
              <a:t>resolvnutý</a:t>
            </a:r>
            <a:r>
              <a:rPr lang="sk-SK"/>
              <a:t> po spustením </a:t>
            </a:r>
            <a:r>
              <a:rPr lang="sk-SK" err="1"/>
              <a:t>exec</a:t>
            </a:r>
            <a:r>
              <a:rPr lang="sk-SK"/>
              <a:t> funkcie</a:t>
            </a:r>
          </a:p>
          <a:p>
            <a:r>
              <a:rPr lang="sk-SK"/>
              <a:t>Tá zavolá originál </a:t>
            </a:r>
            <a:r>
              <a:rPr lang="sk-SK" err="1"/>
              <a:t>fn</a:t>
            </a:r>
            <a:r>
              <a:rPr lang="sk-SK"/>
              <a:t> [14] z </a:t>
            </a:r>
            <a:r>
              <a:rPr lang="sk-SK" err="1"/>
              <a:t>paramerami</a:t>
            </a:r>
            <a:r>
              <a:rPr lang="sk-SK"/>
              <a:t> </a:t>
            </a:r>
          </a:p>
          <a:p>
            <a:r>
              <a:rPr lang="sk-SK"/>
              <a:t>a našim ad hoc </a:t>
            </a:r>
            <a:r>
              <a:rPr lang="sk-SK" err="1"/>
              <a:t>callbackom</a:t>
            </a:r>
            <a:r>
              <a:rPr lang="sk-SK"/>
              <a:t>,[15,16], ktorý zavolá </a:t>
            </a:r>
            <a:r>
              <a:rPr lang="sk-SK" err="1"/>
              <a:t>promise</a:t>
            </a:r>
            <a:r>
              <a:rPr lang="sk-SK"/>
              <a:t> </a:t>
            </a:r>
            <a:r>
              <a:rPr lang="sk-SK" err="1"/>
              <a:t>resolve</a:t>
            </a:r>
            <a:r>
              <a:rPr lang="sk-SK"/>
              <a:t> alebo </a:t>
            </a:r>
            <a:r>
              <a:rPr lang="sk-SK" err="1"/>
              <a:t>reject</a:t>
            </a:r>
            <a:r>
              <a:rPr lang="sk-SK"/>
              <a:t>.</a:t>
            </a:r>
          </a:p>
          <a:p>
            <a:endParaRPr lang="sk-SK"/>
          </a:p>
          <a:p>
            <a:endParaRPr lang="sk-SK"/>
          </a:p>
        </p:txBody>
      </p:sp>
      <p:cxnSp>
        <p:nvCxnSpPr>
          <p:cNvPr id="24" name="Straight Connector 23">
            <a:extLst>
              <a:ext uri="{FF2B5EF4-FFF2-40B4-BE49-F238E27FC236}">
                <a16:creationId xmlns:a16="http://schemas.microsoft.com/office/drawing/2014/main" id="{D71DAEEA-9C95-C24A-8A63-4CBA3EFB4232}"/>
              </a:ext>
            </a:extLst>
          </p:cNvPr>
          <p:cNvCxnSpPr>
            <a:cxnSpLocks/>
          </p:cNvCxnSpPr>
          <p:nvPr/>
        </p:nvCxnSpPr>
        <p:spPr>
          <a:xfrm>
            <a:off x="7882436" y="1734768"/>
            <a:ext cx="366388"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A2F5B7-1A9F-994E-AE45-8D96EC1D7C23}"/>
              </a:ext>
            </a:extLst>
          </p:cNvPr>
          <p:cNvCxnSpPr>
            <a:cxnSpLocks/>
          </p:cNvCxnSpPr>
          <p:nvPr/>
        </p:nvCxnSpPr>
        <p:spPr>
          <a:xfrm>
            <a:off x="6117913" y="3353844"/>
            <a:ext cx="1046974"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B0FCBF-EF3F-5B4F-9E62-5AFD4FF079E9}"/>
              </a:ext>
            </a:extLst>
          </p:cNvPr>
          <p:cNvCxnSpPr>
            <a:cxnSpLocks/>
          </p:cNvCxnSpPr>
          <p:nvPr/>
        </p:nvCxnSpPr>
        <p:spPr>
          <a:xfrm>
            <a:off x="5585563" y="2288762"/>
            <a:ext cx="2198316"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288FD6-BD75-F440-A555-D3FF3DCA8613}"/>
              </a:ext>
            </a:extLst>
          </p:cNvPr>
          <p:cNvCxnSpPr>
            <a:cxnSpLocks/>
          </p:cNvCxnSpPr>
          <p:nvPr/>
        </p:nvCxnSpPr>
        <p:spPr>
          <a:xfrm>
            <a:off x="5893494" y="4988752"/>
            <a:ext cx="2530694"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87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E0D350-7896-AF42-89EC-F4EBA325AE32}"/>
              </a:ext>
            </a:extLst>
          </p:cNvPr>
          <p:cNvPicPr>
            <a:picLocks noChangeAspect="1"/>
          </p:cNvPicPr>
          <p:nvPr/>
        </p:nvPicPr>
        <p:blipFill>
          <a:blip r:embed="rId2"/>
          <a:stretch>
            <a:fillRect/>
          </a:stretch>
        </p:blipFill>
        <p:spPr>
          <a:xfrm>
            <a:off x="5876239" y="0"/>
            <a:ext cx="6258958" cy="6858000"/>
          </a:xfrm>
          <a:prstGeom prst="rect">
            <a:avLst/>
          </a:prstGeom>
        </p:spPr>
      </p:pic>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p:txBody>
          <a:bodyPr/>
          <a:lstStyle/>
          <a:p>
            <a:r>
              <a:rPr lang="sk-SK" err="1"/>
              <a:t>Promisify</a:t>
            </a:r>
            <a:br>
              <a:rPr lang="sk-SK"/>
            </a:br>
            <a:endParaRPr lang="sk-SK" sz="12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3492500" cy="4351338"/>
          </a:xfrm>
        </p:spPr>
        <p:txBody>
          <a:bodyPr>
            <a:normAutofit fontScale="77500" lnSpcReduction="20000"/>
          </a:bodyPr>
          <a:lstStyle/>
          <a:p>
            <a:pPr marL="0" indent="0">
              <a:buNone/>
            </a:pPr>
            <a:r>
              <a:rPr lang="sk-SK"/>
              <a:t>Použitie </a:t>
            </a:r>
            <a:r>
              <a:rPr lang="sk-SK" err="1"/>
              <a:t>function</a:t>
            </a:r>
            <a:r>
              <a:rPr lang="sk-SK"/>
              <a:t> </a:t>
            </a:r>
            <a:r>
              <a:rPr lang="sk-SK" err="1"/>
              <a:t>vs</a:t>
            </a:r>
            <a:r>
              <a:rPr lang="sk-SK"/>
              <a:t> =&gt; v tomto prípade, ale aj iných </a:t>
            </a:r>
            <a:r>
              <a:rPr lang="sk-SK" err="1"/>
              <a:t>patternoch</a:t>
            </a:r>
            <a:r>
              <a:rPr lang="sk-SK"/>
              <a:t>, nie je estetická záležitosť, ale je podstatné pre </a:t>
            </a:r>
            <a:r>
              <a:rPr lang="sk-SK" err="1"/>
              <a:t>resolving</a:t>
            </a:r>
            <a:r>
              <a:rPr lang="sk-SK"/>
              <a:t> </a:t>
            </a:r>
            <a:r>
              <a:rPr lang="sk-SK" err="1"/>
              <a:t>this</a:t>
            </a:r>
            <a:r>
              <a:rPr lang="sk-SK"/>
              <a:t>.</a:t>
            </a:r>
          </a:p>
          <a:p>
            <a:pPr marL="514350" indent="-514350">
              <a:buFont typeface="+mj-lt"/>
              <a:buAutoNum type="arabicPeriod"/>
            </a:pPr>
            <a:r>
              <a:rPr lang="sk-SK"/>
              <a:t>Pôvodná funkcia môže byt metóda objektu</a:t>
            </a:r>
          </a:p>
          <a:p>
            <a:pPr marL="514350" indent="-514350">
              <a:buFont typeface="+mj-lt"/>
              <a:buAutoNum type="arabicPeriod"/>
            </a:pPr>
            <a:r>
              <a:rPr lang="sk-SK"/>
              <a:t>Nová funkcia môže byť použitá ako funkcia alebo ako metóda</a:t>
            </a:r>
          </a:p>
          <a:p>
            <a:pPr marL="0" indent="0">
              <a:buNone/>
            </a:pPr>
            <a:endParaRPr lang="sk-SK"/>
          </a:p>
          <a:p>
            <a:pPr marL="0" indent="0">
              <a:buNone/>
            </a:pPr>
            <a:r>
              <a:rPr lang="sk-SK" sz="1900"/>
              <a:t>DU:</a:t>
            </a:r>
          </a:p>
          <a:p>
            <a:pPr marL="0" indent="0">
              <a:buNone/>
            </a:pPr>
            <a:r>
              <a:rPr lang="sk-SK" sz="1900"/>
              <a:t>A) </a:t>
            </a:r>
            <a:r>
              <a:rPr lang="sk-SK" sz="1900" err="1"/>
              <a:t>fs.readdir</a:t>
            </a:r>
            <a:r>
              <a:rPr lang="sk-SK" sz="1900"/>
              <a:t> je ozaj metóda, alebo len funkcia zavesená na “</a:t>
            </a:r>
            <a:r>
              <a:rPr lang="sk-SK" sz="1900" err="1"/>
              <a:t>namespace</a:t>
            </a:r>
            <a:r>
              <a:rPr lang="sk-SK" sz="1900"/>
              <a:t>“ </a:t>
            </a:r>
            <a:r>
              <a:rPr lang="sk-SK" sz="1900" err="1"/>
              <a:t>fs</a:t>
            </a:r>
            <a:endParaRPr lang="sk-SK" sz="1900"/>
          </a:p>
          <a:p>
            <a:pPr marL="0" indent="0">
              <a:buNone/>
            </a:pPr>
            <a:r>
              <a:rPr lang="sk-SK" sz="1900"/>
              <a:t>B) </a:t>
            </a:r>
            <a:r>
              <a:rPr lang="sk-SK" sz="1900" err="1"/>
              <a:t>Ake</a:t>
            </a:r>
            <a:r>
              <a:rPr lang="sk-SK" sz="1900"/>
              <a:t> bude </a:t>
            </a:r>
            <a:r>
              <a:rPr lang="sk-SK" sz="1900" err="1"/>
              <a:t>this</a:t>
            </a:r>
            <a:r>
              <a:rPr lang="sk-SK" sz="1900"/>
              <a:t> na 11 a 13 v oboch prípadoch volania ? </a:t>
            </a:r>
          </a:p>
          <a:p>
            <a:endParaRPr lang="sk-SK"/>
          </a:p>
          <a:p>
            <a:endParaRPr lang="sk-SK"/>
          </a:p>
        </p:txBody>
      </p:sp>
      <p:cxnSp>
        <p:nvCxnSpPr>
          <p:cNvPr id="24" name="Straight Connector 23">
            <a:extLst>
              <a:ext uri="{FF2B5EF4-FFF2-40B4-BE49-F238E27FC236}">
                <a16:creationId xmlns:a16="http://schemas.microsoft.com/office/drawing/2014/main" id="{D71DAEEA-9C95-C24A-8A63-4CBA3EFB4232}"/>
              </a:ext>
            </a:extLst>
          </p:cNvPr>
          <p:cNvCxnSpPr>
            <a:cxnSpLocks/>
          </p:cNvCxnSpPr>
          <p:nvPr/>
        </p:nvCxnSpPr>
        <p:spPr>
          <a:xfrm>
            <a:off x="10387641" y="1333935"/>
            <a:ext cx="366388"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A2F5B7-1A9F-994E-AE45-8D96EC1D7C23}"/>
              </a:ext>
            </a:extLst>
          </p:cNvPr>
          <p:cNvCxnSpPr>
            <a:cxnSpLocks/>
          </p:cNvCxnSpPr>
          <p:nvPr/>
        </p:nvCxnSpPr>
        <p:spPr>
          <a:xfrm>
            <a:off x="7495776" y="1797442"/>
            <a:ext cx="1046974"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B0FCBF-EF3F-5B4F-9E62-5AFD4FF079E9}"/>
              </a:ext>
            </a:extLst>
          </p:cNvPr>
          <p:cNvCxnSpPr>
            <a:cxnSpLocks/>
          </p:cNvCxnSpPr>
          <p:nvPr/>
        </p:nvCxnSpPr>
        <p:spPr>
          <a:xfrm>
            <a:off x="6754048" y="923425"/>
            <a:ext cx="2198316"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288FD6-BD75-F440-A555-D3FF3DCA8613}"/>
              </a:ext>
            </a:extLst>
          </p:cNvPr>
          <p:cNvCxnSpPr>
            <a:cxnSpLocks/>
          </p:cNvCxnSpPr>
          <p:nvPr/>
        </p:nvCxnSpPr>
        <p:spPr>
          <a:xfrm>
            <a:off x="7894525" y="4537815"/>
            <a:ext cx="1095417"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65B116-789B-DB45-B966-C72BC72C8C9F}"/>
              </a:ext>
            </a:extLst>
          </p:cNvPr>
          <p:cNvCxnSpPr>
            <a:cxnSpLocks/>
          </p:cNvCxnSpPr>
          <p:nvPr/>
        </p:nvCxnSpPr>
        <p:spPr>
          <a:xfrm>
            <a:off x="8019263" y="6119814"/>
            <a:ext cx="135020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824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a:xfrm>
            <a:off x="838200" y="365125"/>
            <a:ext cx="4698304" cy="1325563"/>
          </a:xfrm>
        </p:spPr>
        <p:txBody>
          <a:bodyPr>
            <a:normAutofit/>
          </a:bodyPr>
          <a:lstStyle/>
          <a:p>
            <a:r>
              <a:rPr lang="sk-SK" err="1"/>
              <a:t>Promisify</a:t>
            </a:r>
            <a:br>
              <a:rPr lang="sk-SK"/>
            </a:br>
            <a:r>
              <a:rPr lang="sk-SK" sz="1100">
                <a:hlinkClick r:id="rId2"/>
              </a:rPr>
              <a:t>https://github.com/nodejs/node/blob/f607e169612ff60a00f456f3c698a6b41792a8f5/lib/internal/util.js#L268</a:t>
            </a:r>
            <a:br>
              <a:rPr lang="sk-SK" sz="1100"/>
            </a:br>
            <a:endParaRPr lang="sk-SK" sz="11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3492500" cy="4351338"/>
          </a:xfrm>
        </p:spPr>
        <p:txBody>
          <a:bodyPr>
            <a:normAutofit/>
          </a:bodyPr>
          <a:lstStyle/>
          <a:p>
            <a:pPr marL="0" indent="0">
              <a:buNone/>
            </a:pPr>
            <a:r>
              <a:rPr lang="sk-SK" err="1"/>
              <a:t>Full</a:t>
            </a:r>
            <a:r>
              <a:rPr lang="sk-SK"/>
              <a:t> verzia </a:t>
            </a:r>
            <a:r>
              <a:rPr lang="sk-SK" err="1"/>
              <a:t>promisify</a:t>
            </a:r>
            <a:r>
              <a:rPr lang="sk-SK"/>
              <a:t> z </a:t>
            </a:r>
            <a:r>
              <a:rPr lang="sk-SK" err="1"/>
              <a:t>nodejs</a:t>
            </a:r>
            <a:r>
              <a:rPr lang="sk-SK"/>
              <a:t> </a:t>
            </a:r>
            <a:r>
              <a:rPr lang="sk-SK" err="1"/>
              <a:t>util</a:t>
            </a:r>
            <a:endParaRPr lang="sk-SK"/>
          </a:p>
          <a:p>
            <a:pPr marL="457200" indent="-457200">
              <a:buFont typeface="+mj-lt"/>
              <a:buAutoNum type="arabicPeriod"/>
            </a:pPr>
            <a:r>
              <a:rPr lang="sk-SK" sz="1900"/>
              <a:t>Nájdite si kostru z predošlého zjednodušeného príkladu</a:t>
            </a:r>
          </a:p>
          <a:p>
            <a:pPr marL="457200" indent="-457200">
              <a:buFont typeface="+mj-lt"/>
              <a:buAutoNum type="arabicPeriod"/>
            </a:pPr>
            <a:r>
              <a:rPr lang="sk-SK" sz="1900"/>
              <a:t>Zistite čo to robí navyše</a:t>
            </a:r>
          </a:p>
          <a:p>
            <a:pPr marL="457200" indent="-457200">
              <a:buFont typeface="+mj-lt"/>
              <a:buAutoNum type="arabicPeriod"/>
            </a:pPr>
            <a:r>
              <a:rPr lang="sk-SK" sz="1900"/>
              <a:t>Pokúste sa zistiť načo</a:t>
            </a:r>
          </a:p>
          <a:p>
            <a:pPr marL="457200" indent="-457200">
              <a:buFont typeface="+mj-lt"/>
              <a:buAutoNum type="arabicPeriod"/>
            </a:pPr>
            <a:r>
              <a:rPr lang="sk-SK" sz="1900"/>
              <a:t>Pokúste sa zamyslieť prečo</a:t>
            </a:r>
          </a:p>
          <a:p>
            <a:pPr lvl="1"/>
            <a:r>
              <a:rPr lang="sk-SK" sz="1500"/>
              <a:t>Lebo funkcia nie je len funkcia ale ......</a:t>
            </a:r>
          </a:p>
          <a:p>
            <a:pPr marL="457200" indent="-457200">
              <a:buFont typeface="+mj-lt"/>
              <a:buAutoNum type="arabicPeriod"/>
            </a:pPr>
            <a:r>
              <a:rPr lang="sk-SK" sz="1900"/>
              <a:t>Napíšte si test a pokúste sa si to </a:t>
            </a:r>
            <a:r>
              <a:rPr lang="sk-SK" sz="1900" err="1"/>
              <a:t>oddebugovať</a:t>
            </a:r>
            <a:endParaRPr lang="sk-SK"/>
          </a:p>
          <a:p>
            <a:endParaRPr lang="sk-SK"/>
          </a:p>
        </p:txBody>
      </p:sp>
      <p:cxnSp>
        <p:nvCxnSpPr>
          <p:cNvPr id="24" name="Straight Connector 23">
            <a:extLst>
              <a:ext uri="{FF2B5EF4-FFF2-40B4-BE49-F238E27FC236}">
                <a16:creationId xmlns:a16="http://schemas.microsoft.com/office/drawing/2014/main" id="{D71DAEEA-9C95-C24A-8A63-4CBA3EFB4232}"/>
              </a:ext>
            </a:extLst>
          </p:cNvPr>
          <p:cNvCxnSpPr>
            <a:cxnSpLocks/>
          </p:cNvCxnSpPr>
          <p:nvPr/>
        </p:nvCxnSpPr>
        <p:spPr>
          <a:xfrm>
            <a:off x="10387641" y="1333935"/>
            <a:ext cx="366388"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A2F5B7-1A9F-994E-AE45-8D96EC1D7C23}"/>
              </a:ext>
            </a:extLst>
          </p:cNvPr>
          <p:cNvCxnSpPr>
            <a:cxnSpLocks/>
          </p:cNvCxnSpPr>
          <p:nvPr/>
        </p:nvCxnSpPr>
        <p:spPr>
          <a:xfrm>
            <a:off x="7495776" y="1797442"/>
            <a:ext cx="1046974"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B0FCBF-EF3F-5B4F-9E62-5AFD4FF079E9}"/>
              </a:ext>
            </a:extLst>
          </p:cNvPr>
          <p:cNvCxnSpPr>
            <a:cxnSpLocks/>
          </p:cNvCxnSpPr>
          <p:nvPr/>
        </p:nvCxnSpPr>
        <p:spPr>
          <a:xfrm>
            <a:off x="6754048" y="923425"/>
            <a:ext cx="2198316"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288FD6-BD75-F440-A555-D3FF3DCA8613}"/>
              </a:ext>
            </a:extLst>
          </p:cNvPr>
          <p:cNvCxnSpPr>
            <a:cxnSpLocks/>
          </p:cNvCxnSpPr>
          <p:nvPr/>
        </p:nvCxnSpPr>
        <p:spPr>
          <a:xfrm>
            <a:off x="7894525" y="4537815"/>
            <a:ext cx="1095417"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65B116-789B-DB45-B966-C72BC72C8C9F}"/>
              </a:ext>
            </a:extLst>
          </p:cNvPr>
          <p:cNvCxnSpPr>
            <a:cxnSpLocks/>
          </p:cNvCxnSpPr>
          <p:nvPr/>
        </p:nvCxnSpPr>
        <p:spPr>
          <a:xfrm>
            <a:off x="8019263" y="6119814"/>
            <a:ext cx="135020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E40AE1E-EA91-1C47-916D-6526567CDD5E}"/>
              </a:ext>
            </a:extLst>
          </p:cNvPr>
          <p:cNvPicPr>
            <a:picLocks noChangeAspect="1"/>
          </p:cNvPicPr>
          <p:nvPr/>
        </p:nvPicPr>
        <p:blipFill>
          <a:blip r:embed="rId3"/>
          <a:stretch>
            <a:fillRect/>
          </a:stretch>
        </p:blipFill>
        <p:spPr>
          <a:xfrm>
            <a:off x="5819545" y="15919"/>
            <a:ext cx="6417516" cy="6858000"/>
          </a:xfrm>
          <a:prstGeom prst="rect">
            <a:avLst/>
          </a:prstGeom>
        </p:spPr>
      </p:pic>
    </p:spTree>
    <p:extLst>
      <p:ext uri="{BB962C8B-B14F-4D97-AF65-F5344CB8AC3E}">
        <p14:creationId xmlns:p14="http://schemas.microsoft.com/office/powerpoint/2010/main" val="1479359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a:xfrm>
            <a:off x="838200" y="365125"/>
            <a:ext cx="4698304" cy="1325563"/>
          </a:xfrm>
        </p:spPr>
        <p:txBody>
          <a:bodyPr>
            <a:normAutofit fontScale="90000"/>
          </a:bodyPr>
          <a:lstStyle/>
          <a:p>
            <a:r>
              <a:rPr lang="sk-SK" err="1"/>
              <a:t>Methods</a:t>
            </a:r>
            <a:r>
              <a:rPr lang="sk-SK"/>
              <a:t> </a:t>
            </a:r>
            <a:br>
              <a:rPr lang="sk-SK"/>
            </a:br>
            <a:r>
              <a:rPr lang="sk-SK"/>
              <a:t>to </a:t>
            </a:r>
            <a:r>
              <a:rPr lang="sk-SK" err="1"/>
              <a:t>functions</a:t>
            </a:r>
            <a:br>
              <a:rPr lang="sk-SK"/>
            </a:br>
            <a:endParaRPr lang="sk-SK" sz="11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3492500" cy="4351338"/>
          </a:xfrm>
        </p:spPr>
        <p:txBody>
          <a:bodyPr>
            <a:normAutofit/>
          </a:bodyPr>
          <a:lstStyle/>
          <a:p>
            <a:pPr marL="0" indent="0">
              <a:buNone/>
            </a:pPr>
            <a:r>
              <a:rPr lang="sk-SK"/>
              <a:t>Príklad demonštruje</a:t>
            </a:r>
          </a:p>
          <a:p>
            <a:r>
              <a:rPr lang="sk-SK"/>
              <a:t>Pridanie parametra do signatúry novej funkcie</a:t>
            </a:r>
          </a:p>
          <a:p>
            <a:r>
              <a:rPr lang="sk-SK"/>
              <a:t>Zavolanie originál funkcie zo zmeneným </a:t>
            </a:r>
            <a:r>
              <a:rPr lang="sk-SK" err="1"/>
              <a:t>this</a:t>
            </a:r>
            <a:endParaRPr lang="sk-SK"/>
          </a:p>
          <a:p>
            <a:endParaRPr lang="sk-SK"/>
          </a:p>
        </p:txBody>
      </p:sp>
      <p:pic>
        <p:nvPicPr>
          <p:cNvPr id="10" name="Picture 9">
            <a:extLst>
              <a:ext uri="{FF2B5EF4-FFF2-40B4-BE49-F238E27FC236}">
                <a16:creationId xmlns:a16="http://schemas.microsoft.com/office/drawing/2014/main" id="{2CB160C8-5CF8-294F-AC5F-E1AF704B5ACA}"/>
              </a:ext>
            </a:extLst>
          </p:cNvPr>
          <p:cNvPicPr>
            <a:picLocks noChangeAspect="1"/>
          </p:cNvPicPr>
          <p:nvPr/>
        </p:nvPicPr>
        <p:blipFill>
          <a:blip r:embed="rId3"/>
          <a:stretch>
            <a:fillRect/>
          </a:stretch>
        </p:blipFill>
        <p:spPr>
          <a:xfrm>
            <a:off x="4193807" y="271849"/>
            <a:ext cx="7748833" cy="6386029"/>
          </a:xfrm>
          <a:prstGeom prst="rect">
            <a:avLst/>
          </a:prstGeom>
        </p:spPr>
      </p:pic>
      <p:cxnSp>
        <p:nvCxnSpPr>
          <p:cNvPr id="5" name="Straight Connector 4">
            <a:extLst>
              <a:ext uri="{FF2B5EF4-FFF2-40B4-BE49-F238E27FC236}">
                <a16:creationId xmlns:a16="http://schemas.microsoft.com/office/drawing/2014/main" id="{42BC9912-455B-1A40-AA1A-6A32783A8B2A}"/>
              </a:ext>
            </a:extLst>
          </p:cNvPr>
          <p:cNvCxnSpPr>
            <a:cxnSpLocks/>
          </p:cNvCxnSpPr>
          <p:nvPr/>
        </p:nvCxnSpPr>
        <p:spPr>
          <a:xfrm>
            <a:off x="4330700" y="2690441"/>
            <a:ext cx="2502586"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32A035-CE57-FC41-BE6D-3E1C5B24A98D}"/>
              </a:ext>
            </a:extLst>
          </p:cNvPr>
          <p:cNvCxnSpPr>
            <a:cxnSpLocks/>
          </p:cNvCxnSpPr>
          <p:nvPr/>
        </p:nvCxnSpPr>
        <p:spPr>
          <a:xfrm>
            <a:off x="6954451" y="4053803"/>
            <a:ext cx="1967127"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9275E6-C885-C74D-9FCA-2F12A177B913}"/>
              </a:ext>
            </a:extLst>
          </p:cNvPr>
          <p:cNvCxnSpPr>
            <a:cxnSpLocks/>
          </p:cNvCxnSpPr>
          <p:nvPr/>
        </p:nvCxnSpPr>
        <p:spPr>
          <a:xfrm>
            <a:off x="7045067" y="4354484"/>
            <a:ext cx="1967127"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24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18E04-8987-4D4C-9D7D-FE19A30A52F5}"/>
              </a:ext>
            </a:extLst>
          </p:cNvPr>
          <p:cNvSpPr>
            <a:spLocks noGrp="1"/>
          </p:cNvSpPr>
          <p:nvPr>
            <p:ph type="title"/>
          </p:nvPr>
        </p:nvSpPr>
        <p:spPr>
          <a:xfrm>
            <a:off x="838200" y="365125"/>
            <a:ext cx="4698304" cy="1325563"/>
          </a:xfrm>
        </p:spPr>
        <p:txBody>
          <a:bodyPr>
            <a:normAutofit fontScale="90000"/>
          </a:bodyPr>
          <a:lstStyle/>
          <a:p>
            <a:r>
              <a:rPr lang="sk-SK" err="1"/>
              <a:t>Functions</a:t>
            </a:r>
            <a:r>
              <a:rPr lang="sk-SK"/>
              <a:t> </a:t>
            </a:r>
            <a:br>
              <a:rPr lang="sk-SK"/>
            </a:br>
            <a:r>
              <a:rPr lang="sk-SK"/>
              <a:t>to </a:t>
            </a:r>
            <a:r>
              <a:rPr lang="sk-SK" err="1"/>
              <a:t>methods</a:t>
            </a:r>
            <a:br>
              <a:rPr lang="sk-SK"/>
            </a:br>
            <a:endParaRPr lang="sk-SK" sz="1100"/>
          </a:p>
        </p:txBody>
      </p:sp>
      <p:sp>
        <p:nvSpPr>
          <p:cNvPr id="7" name="Content Placeholder 6">
            <a:extLst>
              <a:ext uri="{FF2B5EF4-FFF2-40B4-BE49-F238E27FC236}">
                <a16:creationId xmlns:a16="http://schemas.microsoft.com/office/drawing/2014/main" id="{28FCE9F0-C54E-8E49-A363-070C31F4B778}"/>
              </a:ext>
            </a:extLst>
          </p:cNvPr>
          <p:cNvSpPr>
            <a:spLocks noGrp="1"/>
          </p:cNvSpPr>
          <p:nvPr>
            <p:ph sz="half" idx="1"/>
          </p:nvPr>
        </p:nvSpPr>
        <p:spPr>
          <a:xfrm>
            <a:off x="838200" y="1825625"/>
            <a:ext cx="3492500" cy="4351338"/>
          </a:xfrm>
        </p:spPr>
        <p:txBody>
          <a:bodyPr>
            <a:normAutofit fontScale="85000" lnSpcReduction="20000"/>
          </a:bodyPr>
          <a:lstStyle/>
          <a:p>
            <a:pPr marL="0" indent="0">
              <a:buNone/>
            </a:pPr>
            <a:r>
              <a:rPr lang="sk-SK"/>
              <a:t>Príklad demonštruje implementáciu funkcionality ako funkcii aj ako metód z tým, že sú </a:t>
            </a:r>
            <a:r>
              <a:rPr lang="sk-SK" err="1"/>
              <a:t>kódnuté</a:t>
            </a:r>
            <a:r>
              <a:rPr lang="sk-SK"/>
              <a:t> len raz:</a:t>
            </a:r>
          </a:p>
          <a:p>
            <a:r>
              <a:rPr lang="sk-SK"/>
              <a:t>Funkcie sú </a:t>
            </a:r>
            <a:r>
              <a:rPr lang="sk-SK" err="1"/>
              <a:t>dostuplné</a:t>
            </a:r>
            <a:r>
              <a:rPr lang="sk-SK"/>
              <a:t> ako „statické“ na </a:t>
            </a:r>
            <a:r>
              <a:rPr lang="sk-SK" err="1"/>
              <a:t>XString</a:t>
            </a:r>
            <a:r>
              <a:rPr lang="sk-SK"/>
              <a:t> „triede“  a zároveň</a:t>
            </a:r>
          </a:p>
          <a:p>
            <a:r>
              <a:rPr lang="sk-SK"/>
              <a:t>V </a:t>
            </a:r>
            <a:r>
              <a:rPr lang="sk-SK" err="1"/>
              <a:t>loope</a:t>
            </a:r>
            <a:r>
              <a:rPr lang="sk-SK"/>
              <a:t> sú všetky pridané na prototyp, ako </a:t>
            </a:r>
            <a:r>
              <a:rPr lang="sk-SK" err="1"/>
              <a:t>wrapnuté</a:t>
            </a:r>
            <a:r>
              <a:rPr lang="sk-SK"/>
              <a:t> funkcie z doplneným </a:t>
            </a:r>
            <a:r>
              <a:rPr lang="sk-SK" err="1"/>
              <a:t>this</a:t>
            </a:r>
            <a:r>
              <a:rPr lang="sk-SK"/>
              <a:t> do prvého parametra (toto je kód tak 10+ rokov dozadu)  </a:t>
            </a:r>
          </a:p>
          <a:p>
            <a:endParaRPr lang="sk-SK"/>
          </a:p>
        </p:txBody>
      </p:sp>
      <p:pic>
        <p:nvPicPr>
          <p:cNvPr id="2" name="Picture 1">
            <a:extLst>
              <a:ext uri="{FF2B5EF4-FFF2-40B4-BE49-F238E27FC236}">
                <a16:creationId xmlns:a16="http://schemas.microsoft.com/office/drawing/2014/main" id="{CB8F8BAA-B8A5-7C4A-A40E-5E11B1A945BC}"/>
              </a:ext>
            </a:extLst>
          </p:cNvPr>
          <p:cNvPicPr>
            <a:picLocks noChangeAspect="1"/>
          </p:cNvPicPr>
          <p:nvPr/>
        </p:nvPicPr>
        <p:blipFill>
          <a:blip r:embed="rId2"/>
          <a:stretch>
            <a:fillRect/>
          </a:stretch>
        </p:blipFill>
        <p:spPr>
          <a:xfrm>
            <a:off x="4620326" y="1690688"/>
            <a:ext cx="7563436" cy="4786454"/>
          </a:xfrm>
          <a:prstGeom prst="rect">
            <a:avLst/>
          </a:prstGeom>
        </p:spPr>
      </p:pic>
      <p:cxnSp>
        <p:nvCxnSpPr>
          <p:cNvPr id="6" name="Straight Connector 5">
            <a:extLst>
              <a:ext uri="{FF2B5EF4-FFF2-40B4-BE49-F238E27FC236}">
                <a16:creationId xmlns:a16="http://schemas.microsoft.com/office/drawing/2014/main" id="{F348F4A7-3D54-0047-9DF3-3AD01E245A53}"/>
              </a:ext>
            </a:extLst>
          </p:cNvPr>
          <p:cNvCxnSpPr>
            <a:cxnSpLocks/>
          </p:cNvCxnSpPr>
          <p:nvPr/>
        </p:nvCxnSpPr>
        <p:spPr>
          <a:xfrm>
            <a:off x="7841765" y="1880765"/>
            <a:ext cx="44961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831768-2F21-7C42-BA89-E52BC781D510}"/>
              </a:ext>
            </a:extLst>
          </p:cNvPr>
          <p:cNvCxnSpPr>
            <a:cxnSpLocks/>
          </p:cNvCxnSpPr>
          <p:nvPr/>
        </p:nvCxnSpPr>
        <p:spPr>
          <a:xfrm>
            <a:off x="7450467" y="2774570"/>
            <a:ext cx="44961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47A118B-75E5-B04A-86C4-512BBD62E1DB}"/>
              </a:ext>
            </a:extLst>
          </p:cNvPr>
          <p:cNvCxnSpPr>
            <a:cxnSpLocks/>
          </p:cNvCxnSpPr>
          <p:nvPr/>
        </p:nvCxnSpPr>
        <p:spPr>
          <a:xfrm>
            <a:off x="7590510" y="3392409"/>
            <a:ext cx="44961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934A79-1B5D-BC4E-A7B8-1E688E0ABE2A}"/>
              </a:ext>
            </a:extLst>
          </p:cNvPr>
          <p:cNvCxnSpPr>
            <a:cxnSpLocks/>
          </p:cNvCxnSpPr>
          <p:nvPr/>
        </p:nvCxnSpPr>
        <p:spPr>
          <a:xfrm>
            <a:off x="6284813" y="5855522"/>
            <a:ext cx="2006571"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EE3435-CB02-964B-9FEC-FB2344C91360}"/>
              </a:ext>
            </a:extLst>
          </p:cNvPr>
          <p:cNvCxnSpPr>
            <a:cxnSpLocks/>
          </p:cNvCxnSpPr>
          <p:nvPr/>
        </p:nvCxnSpPr>
        <p:spPr>
          <a:xfrm>
            <a:off x="7815319" y="6032636"/>
            <a:ext cx="100740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46DC1EA-305A-1042-BA6A-0436FE77236B}"/>
              </a:ext>
            </a:extLst>
          </p:cNvPr>
          <p:cNvCxnSpPr>
            <a:cxnSpLocks/>
          </p:cNvCxnSpPr>
          <p:nvPr/>
        </p:nvCxnSpPr>
        <p:spPr>
          <a:xfrm>
            <a:off x="5443896" y="4784603"/>
            <a:ext cx="6332093"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487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C0589-9AEC-9A4F-A98C-BE2BB7B1B616}"/>
              </a:ext>
            </a:extLst>
          </p:cNvPr>
          <p:cNvSpPr>
            <a:spLocks noGrp="1"/>
          </p:cNvSpPr>
          <p:nvPr>
            <p:ph type="title"/>
          </p:nvPr>
        </p:nvSpPr>
        <p:spPr/>
        <p:txBody>
          <a:bodyPr>
            <a:normAutofit/>
          </a:bodyPr>
          <a:lstStyle/>
          <a:p>
            <a:r>
              <a:rPr lang="en-GB" sz="4000"/>
              <a:t>Higher order functions – </a:t>
            </a:r>
            <a:br>
              <a:rPr lang="en-GB" sz="4000"/>
            </a:br>
            <a:r>
              <a:rPr lang="en-GB" sz="4000" b="1"/>
              <a:t>function as argument</a:t>
            </a:r>
          </a:p>
        </p:txBody>
      </p:sp>
      <p:sp>
        <p:nvSpPr>
          <p:cNvPr id="3" name="Content Placeholder 2">
            <a:extLst>
              <a:ext uri="{FF2B5EF4-FFF2-40B4-BE49-F238E27FC236}">
                <a16:creationId xmlns:a16="http://schemas.microsoft.com/office/drawing/2014/main" id="{B34DFCAB-EAE9-854D-8B37-ADE50F647894}"/>
              </a:ext>
            </a:extLst>
          </p:cNvPr>
          <p:cNvSpPr>
            <a:spLocks noGrp="1"/>
          </p:cNvSpPr>
          <p:nvPr>
            <p:ph idx="1"/>
          </p:nvPr>
        </p:nvSpPr>
        <p:spPr/>
        <p:txBody>
          <a:bodyPr>
            <a:normAutofit fontScale="77500" lnSpcReduction="20000"/>
          </a:bodyPr>
          <a:lstStyle/>
          <a:p>
            <a:pPr marL="0" indent="0">
              <a:buNone/>
            </a:pPr>
            <a:r>
              <a:rPr lang="sk-SK" b="1" dirty="0" err="1"/>
              <a:t>Can</a:t>
            </a:r>
            <a:r>
              <a:rPr lang="sk-SK" b="1" dirty="0"/>
              <a:t> </a:t>
            </a:r>
            <a:r>
              <a:rPr lang="sk-SK" b="1" dirty="0" err="1"/>
              <a:t>exist</a:t>
            </a:r>
            <a:r>
              <a:rPr lang="sk-SK" b="1" dirty="0"/>
              <a:t> </a:t>
            </a:r>
            <a:r>
              <a:rPr lang="sk-SK" b="1" dirty="0" err="1"/>
              <a:t>because</a:t>
            </a:r>
            <a:r>
              <a:rPr lang="sk-SK" b="1" dirty="0"/>
              <a:t>:</a:t>
            </a:r>
          </a:p>
          <a:p>
            <a:r>
              <a:rPr lang="sk-SK" dirty="0" err="1"/>
              <a:t>functions</a:t>
            </a:r>
            <a:r>
              <a:rPr lang="sk-SK" dirty="0"/>
              <a:t> are </a:t>
            </a:r>
            <a:r>
              <a:rPr lang="sk-SK" dirty="0" err="1"/>
              <a:t>first-class</a:t>
            </a:r>
            <a:r>
              <a:rPr lang="sk-SK" dirty="0"/>
              <a:t> </a:t>
            </a:r>
            <a:r>
              <a:rPr lang="sk-SK" dirty="0" err="1"/>
              <a:t>elements</a:t>
            </a:r>
            <a:endParaRPr lang="sk-SK" dirty="0"/>
          </a:p>
          <a:p>
            <a:endParaRPr lang="sk-SK" dirty="0"/>
          </a:p>
          <a:p>
            <a:pPr marL="0" indent="0">
              <a:buNone/>
            </a:pPr>
            <a:r>
              <a:rPr lang="sk-SK" b="1" dirty="0" err="1"/>
              <a:t>Usage</a:t>
            </a:r>
            <a:r>
              <a:rPr lang="sk-SK" b="1" dirty="0"/>
              <a:t>: </a:t>
            </a:r>
          </a:p>
          <a:p>
            <a:r>
              <a:rPr lang="sk-SK" dirty="0" err="1"/>
              <a:t>callback</a:t>
            </a:r>
            <a:r>
              <a:rPr lang="sk-SK" dirty="0"/>
              <a:t> of </a:t>
            </a:r>
            <a:r>
              <a:rPr lang="sk-SK" dirty="0" err="1"/>
              <a:t>async</a:t>
            </a:r>
            <a:r>
              <a:rPr lang="sk-SK" dirty="0"/>
              <a:t> </a:t>
            </a:r>
            <a:r>
              <a:rPr lang="sk-SK" dirty="0" err="1"/>
              <a:t>task</a:t>
            </a:r>
            <a:endParaRPr lang="sk-SK" dirty="0"/>
          </a:p>
          <a:p>
            <a:pPr lvl="1"/>
            <a:r>
              <a:rPr lang="sk-SK" dirty="0"/>
              <a:t>toto už sme si ukázali v </a:t>
            </a:r>
            <a:r>
              <a:rPr lang="sk-SK" dirty="0" err="1"/>
              <a:t>async</a:t>
            </a:r>
            <a:r>
              <a:rPr lang="sk-SK" dirty="0"/>
              <a:t> prednáškach</a:t>
            </a:r>
          </a:p>
          <a:p>
            <a:r>
              <a:rPr lang="sk-SK" dirty="0" err="1"/>
              <a:t>parametrized</a:t>
            </a:r>
            <a:r>
              <a:rPr lang="sk-SK" dirty="0"/>
              <a:t> </a:t>
            </a:r>
            <a:r>
              <a:rPr lang="sk-SK" dirty="0" err="1"/>
              <a:t>algorithms</a:t>
            </a:r>
            <a:endParaRPr lang="sk-SK" dirty="0"/>
          </a:p>
          <a:p>
            <a:pPr lvl="1"/>
            <a:r>
              <a:rPr lang="sk-SK" dirty="0"/>
              <a:t>napríklad </a:t>
            </a:r>
            <a:r>
              <a:rPr lang="sk-SK" dirty="0" err="1"/>
              <a:t>array</a:t>
            </a:r>
            <a:r>
              <a:rPr lang="sk-SK" dirty="0"/>
              <a:t> funkcie z FP prednášky</a:t>
            </a:r>
          </a:p>
          <a:p>
            <a:pPr lvl="1"/>
            <a:r>
              <a:rPr lang="sk-SK" dirty="0"/>
              <a:t>ďalšie príklady (</a:t>
            </a:r>
            <a:r>
              <a:rPr lang="sk-SK" dirty="0" err="1"/>
              <a:t>builders</a:t>
            </a:r>
            <a:r>
              <a:rPr lang="sk-SK" dirty="0"/>
              <a:t>, …), </a:t>
            </a:r>
            <a:r>
              <a:rPr lang="sk-SK" dirty="0" err="1"/>
              <a:t>Array.from</a:t>
            </a:r>
            <a:r>
              <a:rPr lang="sk-SK" dirty="0"/>
              <a:t>, </a:t>
            </a:r>
            <a:r>
              <a:rPr lang="sk-SK" dirty="0" err="1"/>
              <a:t>Array.fill</a:t>
            </a:r>
            <a:endParaRPr lang="sk-SK" dirty="0"/>
          </a:p>
          <a:p>
            <a:r>
              <a:rPr lang="sk-SK" dirty="0" err="1"/>
              <a:t>parametrized</a:t>
            </a:r>
            <a:r>
              <a:rPr lang="sk-SK" dirty="0"/>
              <a:t> </a:t>
            </a:r>
            <a:r>
              <a:rPr lang="sk-SK" dirty="0" err="1"/>
              <a:t>iterations</a:t>
            </a:r>
            <a:endParaRPr lang="sk-SK" dirty="0"/>
          </a:p>
          <a:p>
            <a:pPr lvl="1"/>
            <a:r>
              <a:rPr lang="sk-SK" dirty="0" err="1"/>
              <a:t>repeat</a:t>
            </a:r>
            <a:r>
              <a:rPr lang="sk-SK" dirty="0"/>
              <a:t>, </a:t>
            </a:r>
            <a:r>
              <a:rPr lang="sk-SK" dirty="0" err="1"/>
              <a:t>until</a:t>
            </a:r>
            <a:r>
              <a:rPr lang="sk-SK" dirty="0"/>
              <a:t>, </a:t>
            </a:r>
            <a:r>
              <a:rPr lang="sk-SK" dirty="0" err="1"/>
              <a:t>whilst</a:t>
            </a:r>
            <a:endParaRPr lang="sk-SK" dirty="0"/>
          </a:p>
          <a:p>
            <a:r>
              <a:rPr lang="sk-SK" dirty="0" err="1"/>
              <a:t>transforming</a:t>
            </a:r>
            <a:r>
              <a:rPr lang="sk-SK" dirty="0"/>
              <a:t> </a:t>
            </a:r>
            <a:r>
              <a:rPr lang="sk-SK" dirty="0" err="1"/>
              <a:t>function</a:t>
            </a:r>
            <a:r>
              <a:rPr lang="sk-SK" dirty="0"/>
              <a:t> </a:t>
            </a:r>
          </a:p>
          <a:p>
            <a:pPr lvl="1"/>
            <a:r>
              <a:rPr lang="sk-SK" dirty="0"/>
              <a:t>predchádzajúca sekcia, ale parameter nie sú hodnoty ale funkcie)</a:t>
            </a:r>
          </a:p>
        </p:txBody>
      </p:sp>
    </p:spTree>
    <p:extLst>
      <p:ext uri="{BB962C8B-B14F-4D97-AF65-F5344CB8AC3E}">
        <p14:creationId xmlns:p14="http://schemas.microsoft.com/office/powerpoint/2010/main" val="3570777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CCAEA289-5E1A-9F4B-A6D3-477DABE467E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a:solidFill>
                  <a:srgbClr val="FFFFFF"/>
                </a:solidFill>
              </a:rPr>
              <a:t>Pure functions</a:t>
            </a:r>
            <a:endParaRPr lang="en-US" sz="6600" kern="120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id="{3F358AA6-5071-4748-9A97-F4A1BA0DD987}"/>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3764348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A699-ABE6-FD4A-8DD5-225D08EAFFE9}"/>
              </a:ext>
            </a:extLst>
          </p:cNvPr>
          <p:cNvSpPr>
            <a:spLocks noGrp="1"/>
          </p:cNvSpPr>
          <p:nvPr>
            <p:ph type="title"/>
          </p:nvPr>
        </p:nvSpPr>
        <p:spPr/>
        <p:txBody>
          <a:bodyPr/>
          <a:lstStyle/>
          <a:p>
            <a:r>
              <a:rPr lang="en-GB"/>
              <a:t>parametrized algorithms – max/best example</a:t>
            </a:r>
          </a:p>
        </p:txBody>
      </p:sp>
      <p:pic>
        <p:nvPicPr>
          <p:cNvPr id="6" name="Picture 5">
            <a:extLst>
              <a:ext uri="{FF2B5EF4-FFF2-40B4-BE49-F238E27FC236}">
                <a16:creationId xmlns:a16="http://schemas.microsoft.com/office/drawing/2014/main" id="{7A16B707-F789-3442-8254-55A93A90A017}"/>
              </a:ext>
            </a:extLst>
          </p:cNvPr>
          <p:cNvPicPr>
            <a:picLocks noChangeAspect="1"/>
          </p:cNvPicPr>
          <p:nvPr/>
        </p:nvPicPr>
        <p:blipFill>
          <a:blip r:embed="rId3"/>
          <a:stretch>
            <a:fillRect/>
          </a:stretch>
        </p:blipFill>
        <p:spPr>
          <a:xfrm>
            <a:off x="92468" y="1527995"/>
            <a:ext cx="12099532" cy="5119385"/>
          </a:xfrm>
          <a:prstGeom prst="rect">
            <a:avLst/>
          </a:prstGeom>
        </p:spPr>
      </p:pic>
      <p:pic>
        <p:nvPicPr>
          <p:cNvPr id="8" name="Picture 7">
            <a:extLst>
              <a:ext uri="{FF2B5EF4-FFF2-40B4-BE49-F238E27FC236}">
                <a16:creationId xmlns:a16="http://schemas.microsoft.com/office/drawing/2014/main" id="{368B8284-E024-C243-8B98-DE3C601E36DB}"/>
              </a:ext>
            </a:extLst>
          </p:cNvPr>
          <p:cNvPicPr>
            <a:picLocks noChangeAspect="1"/>
          </p:cNvPicPr>
          <p:nvPr/>
        </p:nvPicPr>
        <p:blipFill>
          <a:blip r:embed="rId4"/>
          <a:stretch>
            <a:fillRect/>
          </a:stretch>
        </p:blipFill>
        <p:spPr>
          <a:xfrm>
            <a:off x="915828" y="1570860"/>
            <a:ext cx="4895596" cy="590042"/>
          </a:xfrm>
          <a:prstGeom prst="rect">
            <a:avLst/>
          </a:prstGeom>
        </p:spPr>
      </p:pic>
      <p:pic>
        <p:nvPicPr>
          <p:cNvPr id="9" name="Picture 8">
            <a:extLst>
              <a:ext uri="{FF2B5EF4-FFF2-40B4-BE49-F238E27FC236}">
                <a16:creationId xmlns:a16="http://schemas.microsoft.com/office/drawing/2014/main" id="{F5A0DD66-43C5-8D47-92E6-635022FFE2E3}"/>
              </a:ext>
            </a:extLst>
          </p:cNvPr>
          <p:cNvPicPr>
            <a:picLocks noChangeAspect="1"/>
          </p:cNvPicPr>
          <p:nvPr/>
        </p:nvPicPr>
        <p:blipFill>
          <a:blip r:embed="rId5"/>
          <a:stretch>
            <a:fillRect/>
          </a:stretch>
        </p:blipFill>
        <p:spPr>
          <a:xfrm>
            <a:off x="908765" y="2853560"/>
            <a:ext cx="4866386" cy="473202"/>
          </a:xfrm>
          <a:prstGeom prst="rect">
            <a:avLst/>
          </a:prstGeom>
        </p:spPr>
      </p:pic>
      <p:pic>
        <p:nvPicPr>
          <p:cNvPr id="11" name="Picture 10">
            <a:extLst>
              <a:ext uri="{FF2B5EF4-FFF2-40B4-BE49-F238E27FC236}">
                <a16:creationId xmlns:a16="http://schemas.microsoft.com/office/drawing/2014/main" id="{B745681C-CFA4-8F49-BAEF-02D8EAF33AE2}"/>
              </a:ext>
            </a:extLst>
          </p:cNvPr>
          <p:cNvPicPr>
            <a:picLocks noChangeAspect="1"/>
          </p:cNvPicPr>
          <p:nvPr/>
        </p:nvPicPr>
        <p:blipFill>
          <a:blip r:embed="rId6"/>
          <a:stretch>
            <a:fillRect/>
          </a:stretch>
        </p:blipFill>
        <p:spPr>
          <a:xfrm>
            <a:off x="915830" y="3588963"/>
            <a:ext cx="3955034" cy="1951228"/>
          </a:xfrm>
          <a:prstGeom prst="rect">
            <a:avLst/>
          </a:prstGeom>
        </p:spPr>
      </p:pic>
      <p:pic>
        <p:nvPicPr>
          <p:cNvPr id="12" name="Picture 11">
            <a:extLst>
              <a:ext uri="{FF2B5EF4-FFF2-40B4-BE49-F238E27FC236}">
                <a16:creationId xmlns:a16="http://schemas.microsoft.com/office/drawing/2014/main" id="{905B106C-3F8B-6046-8259-444BC53226ED}"/>
              </a:ext>
            </a:extLst>
          </p:cNvPr>
          <p:cNvPicPr>
            <a:picLocks noChangeAspect="1"/>
          </p:cNvPicPr>
          <p:nvPr/>
        </p:nvPicPr>
        <p:blipFill>
          <a:blip r:embed="rId7"/>
          <a:stretch>
            <a:fillRect/>
          </a:stretch>
        </p:blipFill>
        <p:spPr>
          <a:xfrm>
            <a:off x="915828" y="6163283"/>
            <a:ext cx="5070856" cy="216154"/>
          </a:xfrm>
          <a:prstGeom prst="rect">
            <a:avLst/>
          </a:prstGeom>
        </p:spPr>
      </p:pic>
      <p:pic>
        <p:nvPicPr>
          <p:cNvPr id="13" name="Picture 12">
            <a:extLst>
              <a:ext uri="{FF2B5EF4-FFF2-40B4-BE49-F238E27FC236}">
                <a16:creationId xmlns:a16="http://schemas.microsoft.com/office/drawing/2014/main" id="{A0031C5E-0D72-424A-A760-FC783DE44B37}"/>
              </a:ext>
            </a:extLst>
          </p:cNvPr>
          <p:cNvPicPr>
            <a:picLocks noChangeAspect="1"/>
          </p:cNvPicPr>
          <p:nvPr/>
        </p:nvPicPr>
        <p:blipFill>
          <a:blip r:embed="rId8"/>
          <a:stretch>
            <a:fillRect/>
          </a:stretch>
        </p:blipFill>
        <p:spPr>
          <a:xfrm>
            <a:off x="6754116" y="2920362"/>
            <a:ext cx="4106926" cy="467360"/>
          </a:xfrm>
          <a:prstGeom prst="rect">
            <a:avLst/>
          </a:prstGeom>
        </p:spPr>
      </p:pic>
      <p:pic>
        <p:nvPicPr>
          <p:cNvPr id="14" name="Picture 13">
            <a:extLst>
              <a:ext uri="{FF2B5EF4-FFF2-40B4-BE49-F238E27FC236}">
                <a16:creationId xmlns:a16="http://schemas.microsoft.com/office/drawing/2014/main" id="{99E0AF69-4AC4-D14B-B12A-3A45C1A15BF3}"/>
              </a:ext>
            </a:extLst>
          </p:cNvPr>
          <p:cNvPicPr>
            <a:picLocks noChangeAspect="1"/>
          </p:cNvPicPr>
          <p:nvPr/>
        </p:nvPicPr>
        <p:blipFill>
          <a:blip r:embed="rId9"/>
          <a:stretch>
            <a:fillRect/>
          </a:stretch>
        </p:blipFill>
        <p:spPr>
          <a:xfrm>
            <a:off x="6754119" y="3667014"/>
            <a:ext cx="3972560" cy="1962912"/>
          </a:xfrm>
          <a:prstGeom prst="rect">
            <a:avLst/>
          </a:prstGeom>
        </p:spPr>
      </p:pic>
      <p:pic>
        <p:nvPicPr>
          <p:cNvPr id="15" name="Picture 14">
            <a:extLst>
              <a:ext uri="{FF2B5EF4-FFF2-40B4-BE49-F238E27FC236}">
                <a16:creationId xmlns:a16="http://schemas.microsoft.com/office/drawing/2014/main" id="{79D1AD45-0A30-F747-B59B-724168F78BA1}"/>
              </a:ext>
            </a:extLst>
          </p:cNvPr>
          <p:cNvPicPr>
            <a:picLocks noChangeAspect="1"/>
          </p:cNvPicPr>
          <p:nvPr/>
        </p:nvPicPr>
        <p:blipFill>
          <a:blip r:embed="rId10"/>
          <a:stretch>
            <a:fillRect/>
          </a:stretch>
        </p:blipFill>
        <p:spPr>
          <a:xfrm>
            <a:off x="6096000" y="6089501"/>
            <a:ext cx="5847842" cy="303784"/>
          </a:xfrm>
          <a:prstGeom prst="rect">
            <a:avLst/>
          </a:prstGeom>
        </p:spPr>
      </p:pic>
      <p:sp>
        <p:nvSpPr>
          <p:cNvPr id="26" name="Rectangle 25">
            <a:extLst>
              <a:ext uri="{FF2B5EF4-FFF2-40B4-BE49-F238E27FC236}">
                <a16:creationId xmlns:a16="http://schemas.microsoft.com/office/drawing/2014/main" id="{2D11C338-2367-AF40-8F8F-6DF39C01DAB7}"/>
              </a:ext>
            </a:extLst>
          </p:cNvPr>
          <p:cNvSpPr/>
          <p:nvPr/>
        </p:nvSpPr>
        <p:spPr>
          <a:xfrm>
            <a:off x="2271713" y="4424363"/>
            <a:ext cx="338137" cy="157161"/>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5902599-87EF-1E4A-9FA0-6EA55646D487}"/>
              </a:ext>
            </a:extLst>
          </p:cNvPr>
          <p:cNvSpPr/>
          <p:nvPr/>
        </p:nvSpPr>
        <p:spPr>
          <a:xfrm>
            <a:off x="2590798" y="4605339"/>
            <a:ext cx="338137" cy="157161"/>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AC3D406-BDBC-2D48-8173-5DC0AD53CB7A}"/>
              </a:ext>
            </a:extLst>
          </p:cNvPr>
          <p:cNvSpPr/>
          <p:nvPr/>
        </p:nvSpPr>
        <p:spPr>
          <a:xfrm>
            <a:off x="7977412" y="4502943"/>
            <a:ext cx="456978" cy="157161"/>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5EF62E0-8DE4-3846-97FC-D04E882F7976}"/>
              </a:ext>
            </a:extLst>
          </p:cNvPr>
          <p:cNvSpPr/>
          <p:nvPr/>
        </p:nvSpPr>
        <p:spPr>
          <a:xfrm>
            <a:off x="8296497" y="4683919"/>
            <a:ext cx="456978" cy="157161"/>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79CE943-8700-5845-90BA-B19A59B1AA0D}"/>
              </a:ext>
            </a:extLst>
          </p:cNvPr>
          <p:cNvSpPr/>
          <p:nvPr/>
        </p:nvSpPr>
        <p:spPr>
          <a:xfrm>
            <a:off x="2650331" y="4424363"/>
            <a:ext cx="109535" cy="157161"/>
          </a:xfrm>
          <a:prstGeom prst="rect">
            <a:avLst/>
          </a:prstGeom>
          <a:solidFill>
            <a:srgbClr val="FF0000">
              <a:alpha val="3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6D9966D-4A36-5343-8DFD-F95DFF9604AE}"/>
              </a:ext>
            </a:extLst>
          </p:cNvPr>
          <p:cNvSpPr/>
          <p:nvPr/>
        </p:nvSpPr>
        <p:spPr>
          <a:xfrm>
            <a:off x="8478823" y="4500561"/>
            <a:ext cx="109535" cy="157161"/>
          </a:xfrm>
          <a:prstGeom prst="rect">
            <a:avLst/>
          </a:prstGeom>
          <a:solidFill>
            <a:srgbClr val="FF0000">
              <a:alpha val="3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1737FC1-BEF8-C643-B27B-3DC2AAAE45FF}"/>
              </a:ext>
            </a:extLst>
          </p:cNvPr>
          <p:cNvSpPr txBox="1"/>
          <p:nvPr/>
        </p:nvSpPr>
        <p:spPr>
          <a:xfrm>
            <a:off x="6703316" y="1688080"/>
            <a:ext cx="4895596" cy="861774"/>
          </a:xfrm>
          <a:prstGeom prst="rect">
            <a:avLst/>
          </a:prstGeom>
          <a:noFill/>
        </p:spPr>
        <p:txBody>
          <a:bodyPr wrap="square" rtlCol="0">
            <a:spAutoFit/>
          </a:bodyPr>
          <a:lstStyle/>
          <a:p>
            <a:r>
              <a:rPr lang="en-US" sz="3200">
                <a:solidFill>
                  <a:srgbClr val="FF0000"/>
                </a:solidFill>
              </a:rPr>
              <a:t>NO PLEASE !!!!!</a:t>
            </a:r>
          </a:p>
          <a:p>
            <a:r>
              <a:rPr lang="en-US" err="1">
                <a:solidFill>
                  <a:srgbClr val="FF0000"/>
                </a:solidFill>
              </a:rPr>
              <a:t>takto</a:t>
            </a:r>
            <a:r>
              <a:rPr lang="en-US">
                <a:solidFill>
                  <a:srgbClr val="FF0000"/>
                </a:solidFill>
              </a:rPr>
              <a:t> </a:t>
            </a:r>
            <a:r>
              <a:rPr lang="en-US" err="1">
                <a:solidFill>
                  <a:srgbClr val="FF0000"/>
                </a:solidFill>
              </a:rPr>
              <a:t>sa</a:t>
            </a:r>
            <a:r>
              <a:rPr lang="en-US">
                <a:solidFill>
                  <a:srgbClr val="FF0000"/>
                </a:solidFill>
              </a:rPr>
              <a:t> v JS </a:t>
            </a:r>
            <a:r>
              <a:rPr lang="en-US" err="1">
                <a:solidFill>
                  <a:srgbClr val="FF0000"/>
                </a:solidFill>
              </a:rPr>
              <a:t>nekoduje</a:t>
            </a:r>
            <a:endParaRPr lang="en-US">
              <a:solidFill>
                <a:srgbClr val="FF0000"/>
              </a:solidFill>
            </a:endParaRPr>
          </a:p>
        </p:txBody>
      </p:sp>
      <p:sp>
        <p:nvSpPr>
          <p:cNvPr id="33" name="Rectangle 32">
            <a:extLst>
              <a:ext uri="{FF2B5EF4-FFF2-40B4-BE49-F238E27FC236}">
                <a16:creationId xmlns:a16="http://schemas.microsoft.com/office/drawing/2014/main" id="{B6FFFD4E-A2B4-E04D-A06B-BDEE10B473A8}"/>
              </a:ext>
            </a:extLst>
          </p:cNvPr>
          <p:cNvSpPr/>
          <p:nvPr/>
        </p:nvSpPr>
        <p:spPr>
          <a:xfrm>
            <a:off x="1587259" y="3623586"/>
            <a:ext cx="552092" cy="180663"/>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BEEC745-C9D3-F64B-9A9A-F609085C1820}"/>
              </a:ext>
            </a:extLst>
          </p:cNvPr>
          <p:cNvSpPr/>
          <p:nvPr/>
        </p:nvSpPr>
        <p:spPr>
          <a:xfrm>
            <a:off x="7493477" y="3707859"/>
            <a:ext cx="641231" cy="157161"/>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9D750C-767E-7B4F-936A-60B5A3ADB841}"/>
              </a:ext>
            </a:extLst>
          </p:cNvPr>
          <p:cNvSpPr/>
          <p:nvPr/>
        </p:nvSpPr>
        <p:spPr>
          <a:xfrm>
            <a:off x="3065912" y="1884715"/>
            <a:ext cx="319839" cy="166508"/>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20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p:bldP spid="33" grpId="0" animBg="1"/>
      <p:bldP spid="34"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A699-ABE6-FD4A-8DD5-225D08EAFFE9}"/>
              </a:ext>
            </a:extLst>
          </p:cNvPr>
          <p:cNvSpPr>
            <a:spLocks noGrp="1"/>
          </p:cNvSpPr>
          <p:nvPr>
            <p:ph type="title"/>
          </p:nvPr>
        </p:nvSpPr>
        <p:spPr/>
        <p:txBody>
          <a:bodyPr/>
          <a:lstStyle/>
          <a:p>
            <a:r>
              <a:rPr lang="en-GB" dirty="0"/>
              <a:t>parametrized algorithms – max/best example</a:t>
            </a:r>
          </a:p>
        </p:txBody>
      </p:sp>
      <p:pic>
        <p:nvPicPr>
          <p:cNvPr id="6" name="Picture 5">
            <a:extLst>
              <a:ext uri="{FF2B5EF4-FFF2-40B4-BE49-F238E27FC236}">
                <a16:creationId xmlns:a16="http://schemas.microsoft.com/office/drawing/2014/main" id="{7A16B707-F789-3442-8254-55A93A90A017}"/>
              </a:ext>
            </a:extLst>
          </p:cNvPr>
          <p:cNvPicPr>
            <a:picLocks noChangeAspect="1"/>
          </p:cNvPicPr>
          <p:nvPr/>
        </p:nvPicPr>
        <p:blipFill>
          <a:blip r:embed="rId3"/>
          <a:stretch>
            <a:fillRect/>
          </a:stretch>
        </p:blipFill>
        <p:spPr>
          <a:xfrm>
            <a:off x="92468" y="1527995"/>
            <a:ext cx="12099532" cy="5119385"/>
          </a:xfrm>
          <a:prstGeom prst="rect">
            <a:avLst/>
          </a:prstGeom>
        </p:spPr>
      </p:pic>
      <p:pic>
        <p:nvPicPr>
          <p:cNvPr id="8" name="Picture 7">
            <a:extLst>
              <a:ext uri="{FF2B5EF4-FFF2-40B4-BE49-F238E27FC236}">
                <a16:creationId xmlns:a16="http://schemas.microsoft.com/office/drawing/2014/main" id="{368B8284-E024-C243-8B98-DE3C601E36DB}"/>
              </a:ext>
            </a:extLst>
          </p:cNvPr>
          <p:cNvPicPr>
            <a:picLocks noChangeAspect="1"/>
          </p:cNvPicPr>
          <p:nvPr/>
        </p:nvPicPr>
        <p:blipFill>
          <a:blip r:embed="rId4"/>
          <a:stretch>
            <a:fillRect/>
          </a:stretch>
        </p:blipFill>
        <p:spPr>
          <a:xfrm>
            <a:off x="915828" y="1570860"/>
            <a:ext cx="4895596" cy="590042"/>
          </a:xfrm>
          <a:prstGeom prst="rect">
            <a:avLst/>
          </a:prstGeom>
        </p:spPr>
      </p:pic>
      <p:pic>
        <p:nvPicPr>
          <p:cNvPr id="9" name="Picture 8">
            <a:extLst>
              <a:ext uri="{FF2B5EF4-FFF2-40B4-BE49-F238E27FC236}">
                <a16:creationId xmlns:a16="http://schemas.microsoft.com/office/drawing/2014/main" id="{F5A0DD66-43C5-8D47-92E6-635022FFE2E3}"/>
              </a:ext>
            </a:extLst>
          </p:cNvPr>
          <p:cNvPicPr>
            <a:picLocks noChangeAspect="1"/>
          </p:cNvPicPr>
          <p:nvPr/>
        </p:nvPicPr>
        <p:blipFill>
          <a:blip r:embed="rId5"/>
          <a:stretch>
            <a:fillRect/>
          </a:stretch>
        </p:blipFill>
        <p:spPr>
          <a:xfrm>
            <a:off x="908765" y="2853560"/>
            <a:ext cx="4866386" cy="473202"/>
          </a:xfrm>
          <a:prstGeom prst="rect">
            <a:avLst/>
          </a:prstGeom>
        </p:spPr>
      </p:pic>
      <p:pic>
        <p:nvPicPr>
          <p:cNvPr id="11" name="Picture 10">
            <a:extLst>
              <a:ext uri="{FF2B5EF4-FFF2-40B4-BE49-F238E27FC236}">
                <a16:creationId xmlns:a16="http://schemas.microsoft.com/office/drawing/2014/main" id="{B745681C-CFA4-8F49-BAEF-02D8EAF33AE2}"/>
              </a:ext>
            </a:extLst>
          </p:cNvPr>
          <p:cNvPicPr>
            <a:picLocks noChangeAspect="1"/>
          </p:cNvPicPr>
          <p:nvPr/>
        </p:nvPicPr>
        <p:blipFill>
          <a:blip r:embed="rId6"/>
          <a:stretch>
            <a:fillRect/>
          </a:stretch>
        </p:blipFill>
        <p:spPr>
          <a:xfrm>
            <a:off x="915830" y="3588963"/>
            <a:ext cx="3955034" cy="1951228"/>
          </a:xfrm>
          <a:prstGeom prst="rect">
            <a:avLst/>
          </a:prstGeom>
        </p:spPr>
      </p:pic>
      <p:pic>
        <p:nvPicPr>
          <p:cNvPr id="12" name="Picture 11">
            <a:extLst>
              <a:ext uri="{FF2B5EF4-FFF2-40B4-BE49-F238E27FC236}">
                <a16:creationId xmlns:a16="http://schemas.microsoft.com/office/drawing/2014/main" id="{905B106C-3F8B-6046-8259-444BC53226ED}"/>
              </a:ext>
            </a:extLst>
          </p:cNvPr>
          <p:cNvPicPr>
            <a:picLocks noChangeAspect="1"/>
          </p:cNvPicPr>
          <p:nvPr/>
        </p:nvPicPr>
        <p:blipFill>
          <a:blip r:embed="rId7"/>
          <a:stretch>
            <a:fillRect/>
          </a:stretch>
        </p:blipFill>
        <p:spPr>
          <a:xfrm>
            <a:off x="915828" y="6163283"/>
            <a:ext cx="5070856" cy="216154"/>
          </a:xfrm>
          <a:prstGeom prst="rect">
            <a:avLst/>
          </a:prstGeom>
        </p:spPr>
      </p:pic>
      <p:sp>
        <p:nvSpPr>
          <p:cNvPr id="26" name="Rectangle 25">
            <a:extLst>
              <a:ext uri="{FF2B5EF4-FFF2-40B4-BE49-F238E27FC236}">
                <a16:creationId xmlns:a16="http://schemas.microsoft.com/office/drawing/2014/main" id="{2D11C338-2367-AF40-8F8F-6DF39C01DAB7}"/>
              </a:ext>
            </a:extLst>
          </p:cNvPr>
          <p:cNvSpPr/>
          <p:nvPr/>
        </p:nvSpPr>
        <p:spPr>
          <a:xfrm>
            <a:off x="2271713" y="4424363"/>
            <a:ext cx="338137" cy="157161"/>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5902599-87EF-1E4A-9FA0-6EA55646D487}"/>
              </a:ext>
            </a:extLst>
          </p:cNvPr>
          <p:cNvSpPr/>
          <p:nvPr/>
        </p:nvSpPr>
        <p:spPr>
          <a:xfrm>
            <a:off x="2590798" y="4605339"/>
            <a:ext cx="338137" cy="157161"/>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679CE943-8700-5845-90BA-B19A59B1AA0D}"/>
              </a:ext>
            </a:extLst>
          </p:cNvPr>
          <p:cNvSpPr/>
          <p:nvPr/>
        </p:nvSpPr>
        <p:spPr>
          <a:xfrm>
            <a:off x="2650331" y="4424363"/>
            <a:ext cx="109535" cy="157161"/>
          </a:xfrm>
          <a:prstGeom prst="rect">
            <a:avLst/>
          </a:prstGeom>
          <a:solidFill>
            <a:srgbClr val="FF0000">
              <a:alpha val="3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6FFFD4E-A2B4-E04D-A06B-BDEE10B473A8}"/>
              </a:ext>
            </a:extLst>
          </p:cNvPr>
          <p:cNvSpPr/>
          <p:nvPr/>
        </p:nvSpPr>
        <p:spPr>
          <a:xfrm>
            <a:off x="1587259" y="3623586"/>
            <a:ext cx="552092" cy="180663"/>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D3DDCDD-2D26-C446-8DC5-EFE2282AC7EB}"/>
              </a:ext>
            </a:extLst>
          </p:cNvPr>
          <p:cNvPicPr>
            <a:picLocks noChangeAspect="1"/>
          </p:cNvPicPr>
          <p:nvPr/>
        </p:nvPicPr>
        <p:blipFill>
          <a:blip r:embed="rId8"/>
          <a:stretch>
            <a:fillRect/>
          </a:stretch>
        </p:blipFill>
        <p:spPr>
          <a:xfrm>
            <a:off x="7340013" y="3540065"/>
            <a:ext cx="3248152" cy="1104138"/>
          </a:xfrm>
          <a:prstGeom prst="rect">
            <a:avLst/>
          </a:prstGeom>
        </p:spPr>
      </p:pic>
      <p:pic>
        <p:nvPicPr>
          <p:cNvPr id="4" name="Picture 3">
            <a:extLst>
              <a:ext uri="{FF2B5EF4-FFF2-40B4-BE49-F238E27FC236}">
                <a16:creationId xmlns:a16="http://schemas.microsoft.com/office/drawing/2014/main" id="{97D144A6-8ED6-BF46-9225-3544FCDC8919}"/>
              </a:ext>
            </a:extLst>
          </p:cNvPr>
          <p:cNvPicPr>
            <a:picLocks noChangeAspect="1"/>
          </p:cNvPicPr>
          <p:nvPr/>
        </p:nvPicPr>
        <p:blipFill>
          <a:blip r:embed="rId9"/>
          <a:stretch>
            <a:fillRect/>
          </a:stretch>
        </p:blipFill>
        <p:spPr>
          <a:xfrm>
            <a:off x="7321138" y="4774438"/>
            <a:ext cx="4609338" cy="613410"/>
          </a:xfrm>
          <a:prstGeom prst="rect">
            <a:avLst/>
          </a:prstGeom>
        </p:spPr>
      </p:pic>
      <p:pic>
        <p:nvPicPr>
          <p:cNvPr id="5" name="Picture 4">
            <a:extLst>
              <a:ext uri="{FF2B5EF4-FFF2-40B4-BE49-F238E27FC236}">
                <a16:creationId xmlns:a16="http://schemas.microsoft.com/office/drawing/2014/main" id="{6E250485-892D-E34E-AB28-3DBDCD287451}"/>
              </a:ext>
            </a:extLst>
          </p:cNvPr>
          <p:cNvPicPr>
            <a:picLocks noChangeAspect="1"/>
          </p:cNvPicPr>
          <p:nvPr/>
        </p:nvPicPr>
        <p:blipFill>
          <a:blip r:embed="rId10"/>
          <a:stretch>
            <a:fillRect/>
          </a:stretch>
        </p:blipFill>
        <p:spPr>
          <a:xfrm>
            <a:off x="7336615" y="5387848"/>
            <a:ext cx="3324098" cy="274574"/>
          </a:xfrm>
          <a:prstGeom prst="rect">
            <a:avLst/>
          </a:prstGeom>
        </p:spPr>
      </p:pic>
      <p:pic>
        <p:nvPicPr>
          <p:cNvPr id="7" name="Picture 6">
            <a:extLst>
              <a:ext uri="{FF2B5EF4-FFF2-40B4-BE49-F238E27FC236}">
                <a16:creationId xmlns:a16="http://schemas.microsoft.com/office/drawing/2014/main" id="{272CC037-81F8-2F40-919C-24527F637C70}"/>
              </a:ext>
            </a:extLst>
          </p:cNvPr>
          <p:cNvPicPr>
            <a:picLocks noChangeAspect="1"/>
          </p:cNvPicPr>
          <p:nvPr/>
        </p:nvPicPr>
        <p:blipFill>
          <a:blip r:embed="rId11"/>
          <a:stretch>
            <a:fillRect/>
          </a:stretch>
        </p:blipFill>
        <p:spPr>
          <a:xfrm>
            <a:off x="7297770" y="5683294"/>
            <a:ext cx="4632706" cy="432308"/>
          </a:xfrm>
          <a:prstGeom prst="rect">
            <a:avLst/>
          </a:prstGeom>
        </p:spPr>
      </p:pic>
      <p:sp>
        <p:nvSpPr>
          <p:cNvPr id="24" name="Rectangle 23">
            <a:extLst>
              <a:ext uri="{FF2B5EF4-FFF2-40B4-BE49-F238E27FC236}">
                <a16:creationId xmlns:a16="http://schemas.microsoft.com/office/drawing/2014/main" id="{C1FFAF1C-47D7-3347-A8D0-436DDAE51136}"/>
              </a:ext>
            </a:extLst>
          </p:cNvPr>
          <p:cNvSpPr/>
          <p:nvPr/>
        </p:nvSpPr>
        <p:spPr>
          <a:xfrm>
            <a:off x="8399771" y="3523846"/>
            <a:ext cx="418408" cy="175795"/>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EC427A27-29DF-DB40-BD2D-E7DF2E48A747}"/>
              </a:ext>
            </a:extLst>
          </p:cNvPr>
          <p:cNvCxnSpPr/>
          <p:nvPr/>
        </p:nvCxnSpPr>
        <p:spPr>
          <a:xfrm>
            <a:off x="7735614" y="5330005"/>
            <a:ext cx="92491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E7263AC-58BD-CE49-8FC5-9613BC692345}"/>
              </a:ext>
            </a:extLst>
          </p:cNvPr>
          <p:cNvCxnSpPr>
            <a:cxnSpLocks/>
          </p:cNvCxnSpPr>
          <p:nvPr/>
        </p:nvCxnSpPr>
        <p:spPr>
          <a:xfrm>
            <a:off x="8818179" y="5330005"/>
            <a:ext cx="221768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347215A-81CC-4940-9E7E-3FB46AF1DA7D}"/>
              </a:ext>
            </a:extLst>
          </p:cNvPr>
          <p:cNvCxnSpPr/>
          <p:nvPr/>
        </p:nvCxnSpPr>
        <p:spPr>
          <a:xfrm>
            <a:off x="8681549" y="5595367"/>
            <a:ext cx="92491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8C250B-34F2-0D47-BA40-2FC140807044}"/>
              </a:ext>
            </a:extLst>
          </p:cNvPr>
          <p:cNvCxnSpPr>
            <a:cxnSpLocks/>
          </p:cNvCxnSpPr>
          <p:nvPr/>
        </p:nvCxnSpPr>
        <p:spPr>
          <a:xfrm>
            <a:off x="7735614" y="6093190"/>
            <a:ext cx="108256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9AD2415-7B81-9B45-B4CA-7A9C901DC267}"/>
              </a:ext>
            </a:extLst>
          </p:cNvPr>
          <p:cNvSpPr/>
          <p:nvPr/>
        </p:nvSpPr>
        <p:spPr>
          <a:xfrm>
            <a:off x="8943896" y="3524532"/>
            <a:ext cx="567966" cy="175795"/>
          </a:xfrm>
          <a:prstGeom prst="rect">
            <a:avLst/>
          </a:prstGeom>
          <a:solidFill>
            <a:srgbClr val="FF0000">
              <a:alpha val="3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76AAC472-E8D8-7A47-81F7-D33487C75613}"/>
              </a:ext>
            </a:extLst>
          </p:cNvPr>
          <p:cNvPicPr>
            <a:picLocks noChangeAspect="1"/>
          </p:cNvPicPr>
          <p:nvPr/>
        </p:nvPicPr>
        <p:blipFill>
          <a:blip r:embed="rId12"/>
          <a:stretch>
            <a:fillRect/>
          </a:stretch>
        </p:blipFill>
        <p:spPr>
          <a:xfrm>
            <a:off x="7655319" y="3720513"/>
            <a:ext cx="2385629" cy="759239"/>
          </a:xfrm>
          <a:prstGeom prst="rect">
            <a:avLst/>
          </a:prstGeom>
        </p:spPr>
      </p:pic>
      <p:sp>
        <p:nvSpPr>
          <p:cNvPr id="39" name="TextBox 38">
            <a:extLst>
              <a:ext uri="{FF2B5EF4-FFF2-40B4-BE49-F238E27FC236}">
                <a16:creationId xmlns:a16="http://schemas.microsoft.com/office/drawing/2014/main" id="{44838992-EFD9-594C-B5E3-EE97252F2844}"/>
              </a:ext>
            </a:extLst>
          </p:cNvPr>
          <p:cNvSpPr txBox="1"/>
          <p:nvPr/>
        </p:nvSpPr>
        <p:spPr>
          <a:xfrm>
            <a:off x="6703316" y="1688080"/>
            <a:ext cx="4895596" cy="1077218"/>
          </a:xfrm>
          <a:prstGeom prst="rect">
            <a:avLst/>
          </a:prstGeom>
          <a:noFill/>
        </p:spPr>
        <p:txBody>
          <a:bodyPr wrap="square" rtlCol="0">
            <a:spAutoFit/>
          </a:bodyPr>
          <a:lstStyle/>
          <a:p>
            <a:r>
              <a:rPr lang="en-US" sz="3200" dirty="0">
                <a:solidFill>
                  <a:srgbClr val="00B050"/>
                </a:solidFill>
              </a:rPr>
              <a:t>extract hardcoded parts as params = functions</a:t>
            </a:r>
            <a:endParaRPr lang="en-US" dirty="0">
              <a:solidFill>
                <a:srgbClr val="00B050"/>
              </a:solidFill>
            </a:endParaRPr>
          </a:p>
        </p:txBody>
      </p:sp>
    </p:spTree>
    <p:extLst>
      <p:ext uri="{BB962C8B-B14F-4D97-AF65-F5344CB8AC3E}">
        <p14:creationId xmlns:p14="http://schemas.microsoft.com/office/powerpoint/2010/main" val="309077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A699-ABE6-FD4A-8DD5-225D08EAFFE9}"/>
              </a:ext>
            </a:extLst>
          </p:cNvPr>
          <p:cNvSpPr>
            <a:spLocks noGrp="1"/>
          </p:cNvSpPr>
          <p:nvPr>
            <p:ph type="title"/>
          </p:nvPr>
        </p:nvSpPr>
        <p:spPr/>
        <p:txBody>
          <a:bodyPr/>
          <a:lstStyle/>
          <a:p>
            <a:r>
              <a:rPr lang="en-GB" dirty="0"/>
              <a:t>parametrized algorithms – max/best example</a:t>
            </a:r>
          </a:p>
        </p:txBody>
      </p:sp>
      <p:pic>
        <p:nvPicPr>
          <p:cNvPr id="6" name="Picture 5">
            <a:extLst>
              <a:ext uri="{FF2B5EF4-FFF2-40B4-BE49-F238E27FC236}">
                <a16:creationId xmlns:a16="http://schemas.microsoft.com/office/drawing/2014/main" id="{7A16B707-F789-3442-8254-55A93A90A017}"/>
              </a:ext>
            </a:extLst>
          </p:cNvPr>
          <p:cNvPicPr>
            <a:picLocks noChangeAspect="1"/>
          </p:cNvPicPr>
          <p:nvPr/>
        </p:nvPicPr>
        <p:blipFill>
          <a:blip r:embed="rId3"/>
          <a:stretch>
            <a:fillRect/>
          </a:stretch>
        </p:blipFill>
        <p:spPr>
          <a:xfrm>
            <a:off x="92468" y="1527995"/>
            <a:ext cx="12099532" cy="5119385"/>
          </a:xfrm>
          <a:prstGeom prst="rect">
            <a:avLst/>
          </a:prstGeom>
        </p:spPr>
      </p:pic>
      <p:pic>
        <p:nvPicPr>
          <p:cNvPr id="3" name="Picture 2">
            <a:extLst>
              <a:ext uri="{FF2B5EF4-FFF2-40B4-BE49-F238E27FC236}">
                <a16:creationId xmlns:a16="http://schemas.microsoft.com/office/drawing/2014/main" id="{ED3DDCDD-2D26-C446-8DC5-EFE2282AC7EB}"/>
              </a:ext>
            </a:extLst>
          </p:cNvPr>
          <p:cNvPicPr>
            <a:picLocks noChangeAspect="1"/>
          </p:cNvPicPr>
          <p:nvPr/>
        </p:nvPicPr>
        <p:blipFill>
          <a:blip r:embed="rId4"/>
          <a:stretch>
            <a:fillRect/>
          </a:stretch>
        </p:blipFill>
        <p:spPr>
          <a:xfrm>
            <a:off x="417651" y="1666826"/>
            <a:ext cx="3530600" cy="1200150"/>
          </a:xfrm>
          <a:prstGeom prst="rect">
            <a:avLst/>
          </a:prstGeom>
        </p:spPr>
      </p:pic>
      <p:pic>
        <p:nvPicPr>
          <p:cNvPr id="4" name="Picture 3">
            <a:extLst>
              <a:ext uri="{FF2B5EF4-FFF2-40B4-BE49-F238E27FC236}">
                <a16:creationId xmlns:a16="http://schemas.microsoft.com/office/drawing/2014/main" id="{97D144A6-8ED6-BF46-9225-3544FCDC8919}"/>
              </a:ext>
            </a:extLst>
          </p:cNvPr>
          <p:cNvPicPr>
            <a:picLocks noChangeAspect="1"/>
          </p:cNvPicPr>
          <p:nvPr/>
        </p:nvPicPr>
        <p:blipFill>
          <a:blip r:embed="rId5"/>
          <a:stretch>
            <a:fillRect/>
          </a:stretch>
        </p:blipFill>
        <p:spPr>
          <a:xfrm>
            <a:off x="398776" y="3158942"/>
            <a:ext cx="5010150" cy="666750"/>
          </a:xfrm>
          <a:prstGeom prst="rect">
            <a:avLst/>
          </a:prstGeom>
        </p:spPr>
      </p:pic>
      <p:pic>
        <p:nvPicPr>
          <p:cNvPr id="5" name="Picture 4">
            <a:extLst>
              <a:ext uri="{FF2B5EF4-FFF2-40B4-BE49-F238E27FC236}">
                <a16:creationId xmlns:a16="http://schemas.microsoft.com/office/drawing/2014/main" id="{6E250485-892D-E34E-AB28-3DBDCD287451}"/>
              </a:ext>
            </a:extLst>
          </p:cNvPr>
          <p:cNvPicPr>
            <a:picLocks noChangeAspect="1"/>
          </p:cNvPicPr>
          <p:nvPr/>
        </p:nvPicPr>
        <p:blipFill>
          <a:blip r:embed="rId6"/>
          <a:stretch>
            <a:fillRect/>
          </a:stretch>
        </p:blipFill>
        <p:spPr>
          <a:xfrm>
            <a:off x="414253" y="3772352"/>
            <a:ext cx="3613150" cy="298450"/>
          </a:xfrm>
          <a:prstGeom prst="rect">
            <a:avLst/>
          </a:prstGeom>
        </p:spPr>
      </p:pic>
      <p:pic>
        <p:nvPicPr>
          <p:cNvPr id="7" name="Picture 6">
            <a:extLst>
              <a:ext uri="{FF2B5EF4-FFF2-40B4-BE49-F238E27FC236}">
                <a16:creationId xmlns:a16="http://schemas.microsoft.com/office/drawing/2014/main" id="{272CC037-81F8-2F40-919C-24527F637C70}"/>
              </a:ext>
            </a:extLst>
          </p:cNvPr>
          <p:cNvPicPr>
            <a:picLocks noChangeAspect="1"/>
          </p:cNvPicPr>
          <p:nvPr/>
        </p:nvPicPr>
        <p:blipFill>
          <a:blip r:embed="rId7"/>
          <a:stretch>
            <a:fillRect/>
          </a:stretch>
        </p:blipFill>
        <p:spPr>
          <a:xfrm>
            <a:off x="375408" y="4067798"/>
            <a:ext cx="5035550" cy="469900"/>
          </a:xfrm>
          <a:prstGeom prst="rect">
            <a:avLst/>
          </a:prstGeom>
        </p:spPr>
      </p:pic>
      <p:pic>
        <p:nvPicPr>
          <p:cNvPr id="22" name="Picture 21">
            <a:extLst>
              <a:ext uri="{FF2B5EF4-FFF2-40B4-BE49-F238E27FC236}">
                <a16:creationId xmlns:a16="http://schemas.microsoft.com/office/drawing/2014/main" id="{76AAC472-E8D8-7A47-81F7-D33487C75613}"/>
              </a:ext>
            </a:extLst>
          </p:cNvPr>
          <p:cNvPicPr>
            <a:picLocks noChangeAspect="1"/>
          </p:cNvPicPr>
          <p:nvPr/>
        </p:nvPicPr>
        <p:blipFill>
          <a:blip r:embed="rId8"/>
          <a:stretch>
            <a:fillRect/>
          </a:stretch>
        </p:blipFill>
        <p:spPr>
          <a:xfrm>
            <a:off x="669895" y="1818503"/>
            <a:ext cx="3930650" cy="1250950"/>
          </a:xfrm>
          <a:prstGeom prst="rect">
            <a:avLst/>
          </a:prstGeom>
        </p:spPr>
      </p:pic>
      <p:sp>
        <p:nvSpPr>
          <p:cNvPr id="25" name="Rectangle 24">
            <a:extLst>
              <a:ext uri="{FF2B5EF4-FFF2-40B4-BE49-F238E27FC236}">
                <a16:creationId xmlns:a16="http://schemas.microsoft.com/office/drawing/2014/main" id="{DEFB368E-4F8D-CB44-90C5-14C0F8088399}"/>
              </a:ext>
            </a:extLst>
          </p:cNvPr>
          <p:cNvSpPr/>
          <p:nvPr/>
        </p:nvSpPr>
        <p:spPr>
          <a:xfrm>
            <a:off x="1597432" y="1684832"/>
            <a:ext cx="418408" cy="175795"/>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8496DE2-D7A8-A84E-9C31-C60246718249}"/>
              </a:ext>
            </a:extLst>
          </p:cNvPr>
          <p:cNvSpPr/>
          <p:nvPr/>
        </p:nvSpPr>
        <p:spPr>
          <a:xfrm>
            <a:off x="2141556" y="1685518"/>
            <a:ext cx="633515" cy="175109"/>
          </a:xfrm>
          <a:prstGeom prst="rect">
            <a:avLst/>
          </a:prstGeom>
          <a:solidFill>
            <a:srgbClr val="FF0000">
              <a:alpha val="3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6A0ADC8B-EA3A-5140-97FA-A67B9718729C}"/>
              </a:ext>
            </a:extLst>
          </p:cNvPr>
          <p:cNvPicPr>
            <a:picLocks noChangeAspect="1"/>
          </p:cNvPicPr>
          <p:nvPr/>
        </p:nvPicPr>
        <p:blipFill>
          <a:blip r:embed="rId9"/>
          <a:stretch>
            <a:fillRect/>
          </a:stretch>
        </p:blipFill>
        <p:spPr>
          <a:xfrm>
            <a:off x="6013726" y="1666826"/>
            <a:ext cx="2889250" cy="1403350"/>
          </a:xfrm>
          <a:prstGeom prst="rect">
            <a:avLst/>
          </a:prstGeom>
        </p:spPr>
      </p:pic>
      <p:pic>
        <p:nvPicPr>
          <p:cNvPr id="14" name="Picture 13">
            <a:extLst>
              <a:ext uri="{FF2B5EF4-FFF2-40B4-BE49-F238E27FC236}">
                <a16:creationId xmlns:a16="http://schemas.microsoft.com/office/drawing/2014/main" id="{71BBBCCE-4ED9-C549-B01E-4A8F7FCA761C}"/>
              </a:ext>
            </a:extLst>
          </p:cNvPr>
          <p:cNvPicPr>
            <a:picLocks noChangeAspect="1"/>
          </p:cNvPicPr>
          <p:nvPr/>
        </p:nvPicPr>
        <p:blipFill>
          <a:blip r:embed="rId10"/>
          <a:stretch>
            <a:fillRect/>
          </a:stretch>
        </p:blipFill>
        <p:spPr>
          <a:xfrm>
            <a:off x="6013726" y="3470092"/>
            <a:ext cx="3746500" cy="355600"/>
          </a:xfrm>
          <a:prstGeom prst="rect">
            <a:avLst/>
          </a:prstGeom>
        </p:spPr>
      </p:pic>
      <p:pic>
        <p:nvPicPr>
          <p:cNvPr id="17" name="Picture 16">
            <a:extLst>
              <a:ext uri="{FF2B5EF4-FFF2-40B4-BE49-F238E27FC236}">
                <a16:creationId xmlns:a16="http://schemas.microsoft.com/office/drawing/2014/main" id="{9D684B6E-57B3-A747-8439-BE578D5FC95E}"/>
              </a:ext>
            </a:extLst>
          </p:cNvPr>
          <p:cNvPicPr>
            <a:picLocks noChangeAspect="1"/>
          </p:cNvPicPr>
          <p:nvPr/>
        </p:nvPicPr>
        <p:blipFill>
          <a:blip r:embed="rId11"/>
          <a:stretch>
            <a:fillRect/>
          </a:stretch>
        </p:blipFill>
        <p:spPr>
          <a:xfrm>
            <a:off x="6024236" y="4058598"/>
            <a:ext cx="4921250" cy="292100"/>
          </a:xfrm>
          <a:prstGeom prst="rect">
            <a:avLst/>
          </a:prstGeom>
        </p:spPr>
      </p:pic>
      <p:pic>
        <p:nvPicPr>
          <p:cNvPr id="18" name="Picture 17">
            <a:extLst>
              <a:ext uri="{FF2B5EF4-FFF2-40B4-BE49-F238E27FC236}">
                <a16:creationId xmlns:a16="http://schemas.microsoft.com/office/drawing/2014/main" id="{09B1C88A-5C66-144E-9799-37D5126A6794}"/>
              </a:ext>
            </a:extLst>
          </p:cNvPr>
          <p:cNvPicPr>
            <a:picLocks noChangeAspect="1"/>
          </p:cNvPicPr>
          <p:nvPr/>
        </p:nvPicPr>
        <p:blipFill>
          <a:blip r:embed="rId12"/>
          <a:stretch>
            <a:fillRect/>
          </a:stretch>
        </p:blipFill>
        <p:spPr>
          <a:xfrm>
            <a:off x="6013726" y="4693016"/>
            <a:ext cx="5712460" cy="363220"/>
          </a:xfrm>
          <a:prstGeom prst="rect">
            <a:avLst/>
          </a:prstGeom>
        </p:spPr>
      </p:pic>
      <p:pic>
        <p:nvPicPr>
          <p:cNvPr id="19" name="Picture 18">
            <a:extLst>
              <a:ext uri="{FF2B5EF4-FFF2-40B4-BE49-F238E27FC236}">
                <a16:creationId xmlns:a16="http://schemas.microsoft.com/office/drawing/2014/main" id="{B5F304DC-2AE2-F341-8196-7EE42B2B8CE3}"/>
              </a:ext>
            </a:extLst>
          </p:cNvPr>
          <p:cNvPicPr>
            <a:picLocks noChangeAspect="1"/>
          </p:cNvPicPr>
          <p:nvPr/>
        </p:nvPicPr>
        <p:blipFill>
          <a:blip r:embed="rId13"/>
          <a:stretch>
            <a:fillRect/>
          </a:stretch>
        </p:blipFill>
        <p:spPr>
          <a:xfrm>
            <a:off x="6456564" y="1883294"/>
            <a:ext cx="3671824" cy="924560"/>
          </a:xfrm>
          <a:prstGeom prst="rect">
            <a:avLst/>
          </a:prstGeom>
        </p:spPr>
      </p:pic>
      <p:sp>
        <p:nvSpPr>
          <p:cNvPr id="34" name="Rectangle 33">
            <a:extLst>
              <a:ext uri="{FF2B5EF4-FFF2-40B4-BE49-F238E27FC236}">
                <a16:creationId xmlns:a16="http://schemas.microsoft.com/office/drawing/2014/main" id="{5C9B6B3A-CC19-D64A-8B6B-7E8FEDBBDBE4}"/>
              </a:ext>
            </a:extLst>
          </p:cNvPr>
          <p:cNvSpPr/>
          <p:nvPr/>
        </p:nvSpPr>
        <p:spPr>
          <a:xfrm>
            <a:off x="7221149" y="1660582"/>
            <a:ext cx="633515" cy="175109"/>
          </a:xfrm>
          <a:prstGeom prst="rect">
            <a:avLst/>
          </a:prstGeom>
          <a:solidFill>
            <a:schemeClr val="accent6">
              <a:lumMod val="40000"/>
              <a:lumOff val="60000"/>
              <a:alpha val="39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2397B2F-AC87-914C-AD87-D89EC4400533}"/>
              </a:ext>
            </a:extLst>
          </p:cNvPr>
          <p:cNvPicPr>
            <a:picLocks noChangeAspect="1"/>
          </p:cNvPicPr>
          <p:nvPr/>
        </p:nvPicPr>
        <p:blipFill>
          <a:blip r:embed="rId14"/>
          <a:stretch>
            <a:fillRect/>
          </a:stretch>
        </p:blipFill>
        <p:spPr>
          <a:xfrm>
            <a:off x="6013726" y="5542699"/>
            <a:ext cx="5667857" cy="761721"/>
          </a:xfrm>
          <a:prstGeom prst="rect">
            <a:avLst/>
          </a:prstGeom>
          <a:ln>
            <a:solidFill>
              <a:srgbClr val="00B050"/>
            </a:solidFill>
          </a:ln>
        </p:spPr>
      </p:pic>
      <p:sp>
        <p:nvSpPr>
          <p:cNvPr id="40" name="TextBox 39">
            <a:extLst>
              <a:ext uri="{FF2B5EF4-FFF2-40B4-BE49-F238E27FC236}">
                <a16:creationId xmlns:a16="http://schemas.microsoft.com/office/drawing/2014/main" id="{CA8A5722-919C-A149-AA24-E121917B9464}"/>
              </a:ext>
            </a:extLst>
          </p:cNvPr>
          <p:cNvSpPr txBox="1"/>
          <p:nvPr/>
        </p:nvSpPr>
        <p:spPr>
          <a:xfrm>
            <a:off x="327273" y="4779804"/>
            <a:ext cx="4895596" cy="923330"/>
          </a:xfrm>
          <a:prstGeom prst="rect">
            <a:avLst/>
          </a:prstGeom>
          <a:noFill/>
        </p:spPr>
        <p:txBody>
          <a:bodyPr wrap="square" rtlCol="0">
            <a:spAutoFit/>
          </a:bodyPr>
          <a:lstStyle/>
          <a:p>
            <a:r>
              <a:rPr lang="en-US" dirty="0">
                <a:solidFill>
                  <a:schemeClr val="accent2"/>
                </a:solidFill>
              </a:rPr>
              <a:t>2 functions extracted and needed in each call</a:t>
            </a:r>
          </a:p>
          <a:p>
            <a:r>
              <a:rPr lang="en-US" dirty="0">
                <a:solidFill>
                  <a:schemeClr val="accent2"/>
                </a:solidFill>
              </a:rPr>
              <a:t>compare can be defaulted to </a:t>
            </a:r>
            <a:r>
              <a:rPr lang="en-US" dirty="0" err="1">
                <a:solidFill>
                  <a:schemeClr val="accent2"/>
                </a:solidFill>
              </a:rPr>
              <a:t>Math.max</a:t>
            </a:r>
            <a:r>
              <a:rPr lang="en-US">
                <a:solidFill>
                  <a:schemeClr val="accent2"/>
                </a:solidFill>
              </a:rPr>
              <a:t>, but still</a:t>
            </a:r>
          </a:p>
          <a:p>
            <a:r>
              <a:rPr lang="en-US">
                <a:solidFill>
                  <a:schemeClr val="accent2"/>
                </a:solidFill>
              </a:rPr>
              <a:t>….. can we do better ? best ?</a:t>
            </a:r>
          </a:p>
        </p:txBody>
      </p:sp>
    </p:spTree>
    <p:extLst>
      <p:ext uri="{BB962C8B-B14F-4D97-AF65-F5344CB8AC3E}">
        <p14:creationId xmlns:p14="http://schemas.microsoft.com/office/powerpoint/2010/main" val="349057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39FD89-3796-C548-82AD-694434E59B49}"/>
              </a:ext>
            </a:extLst>
          </p:cNvPr>
          <p:cNvPicPr>
            <a:picLocks noChangeAspect="1"/>
          </p:cNvPicPr>
          <p:nvPr/>
        </p:nvPicPr>
        <p:blipFill>
          <a:blip r:embed="rId2"/>
          <a:stretch>
            <a:fillRect/>
          </a:stretch>
        </p:blipFill>
        <p:spPr>
          <a:xfrm>
            <a:off x="775121" y="1774790"/>
            <a:ext cx="11166053" cy="4510396"/>
          </a:xfrm>
          <a:prstGeom prst="rect">
            <a:avLst/>
          </a:prstGeom>
        </p:spPr>
      </p:pic>
      <p:sp>
        <p:nvSpPr>
          <p:cNvPr id="2" name="Title 1">
            <a:extLst>
              <a:ext uri="{FF2B5EF4-FFF2-40B4-BE49-F238E27FC236}">
                <a16:creationId xmlns:a16="http://schemas.microsoft.com/office/drawing/2014/main" id="{C4369033-1C5B-A841-BB68-636951E0AA9D}"/>
              </a:ext>
            </a:extLst>
          </p:cNvPr>
          <p:cNvSpPr>
            <a:spLocks noGrp="1"/>
          </p:cNvSpPr>
          <p:nvPr>
            <p:ph type="title"/>
          </p:nvPr>
        </p:nvSpPr>
        <p:spPr/>
        <p:txBody>
          <a:bodyPr/>
          <a:lstStyle/>
          <a:p>
            <a:r>
              <a:rPr lang="en-GB" dirty="0"/>
              <a:t>max/best example recap</a:t>
            </a:r>
            <a:endParaRPr lang="en-US" dirty="0"/>
          </a:p>
        </p:txBody>
      </p:sp>
      <p:pic>
        <p:nvPicPr>
          <p:cNvPr id="4" name="Picture 3">
            <a:extLst>
              <a:ext uri="{FF2B5EF4-FFF2-40B4-BE49-F238E27FC236}">
                <a16:creationId xmlns:a16="http://schemas.microsoft.com/office/drawing/2014/main" id="{AE2CFF9F-6A07-264D-94EA-0ACFAB8D35F8}"/>
              </a:ext>
            </a:extLst>
          </p:cNvPr>
          <p:cNvPicPr>
            <a:picLocks noChangeAspect="1"/>
          </p:cNvPicPr>
          <p:nvPr/>
        </p:nvPicPr>
        <p:blipFill>
          <a:blip r:embed="rId3"/>
          <a:stretch>
            <a:fillRect/>
          </a:stretch>
        </p:blipFill>
        <p:spPr>
          <a:xfrm>
            <a:off x="838200" y="1845549"/>
            <a:ext cx="2754641" cy="1359010"/>
          </a:xfrm>
          <a:prstGeom prst="rect">
            <a:avLst/>
          </a:prstGeom>
        </p:spPr>
      </p:pic>
      <p:pic>
        <p:nvPicPr>
          <p:cNvPr id="5" name="Picture 4">
            <a:extLst>
              <a:ext uri="{FF2B5EF4-FFF2-40B4-BE49-F238E27FC236}">
                <a16:creationId xmlns:a16="http://schemas.microsoft.com/office/drawing/2014/main" id="{448841FD-23EA-8844-8F5B-A42FB85EDB8A}"/>
              </a:ext>
            </a:extLst>
          </p:cNvPr>
          <p:cNvPicPr>
            <a:picLocks noChangeAspect="1"/>
          </p:cNvPicPr>
          <p:nvPr/>
        </p:nvPicPr>
        <p:blipFill>
          <a:blip r:embed="rId4"/>
          <a:stretch>
            <a:fillRect/>
          </a:stretch>
        </p:blipFill>
        <p:spPr>
          <a:xfrm>
            <a:off x="825992" y="5338026"/>
            <a:ext cx="5070856" cy="216154"/>
          </a:xfrm>
          <a:prstGeom prst="rect">
            <a:avLst/>
          </a:prstGeom>
        </p:spPr>
      </p:pic>
      <p:pic>
        <p:nvPicPr>
          <p:cNvPr id="6" name="Picture 5">
            <a:extLst>
              <a:ext uri="{FF2B5EF4-FFF2-40B4-BE49-F238E27FC236}">
                <a16:creationId xmlns:a16="http://schemas.microsoft.com/office/drawing/2014/main" id="{2EFCB39A-A3EA-7845-B67E-469245EAD650}"/>
              </a:ext>
            </a:extLst>
          </p:cNvPr>
          <p:cNvPicPr>
            <a:picLocks noChangeAspect="1"/>
          </p:cNvPicPr>
          <p:nvPr/>
        </p:nvPicPr>
        <p:blipFill>
          <a:blip r:embed="rId5"/>
          <a:stretch>
            <a:fillRect/>
          </a:stretch>
        </p:blipFill>
        <p:spPr>
          <a:xfrm>
            <a:off x="825993" y="3236348"/>
            <a:ext cx="2766848" cy="1367148"/>
          </a:xfrm>
          <a:prstGeom prst="rect">
            <a:avLst/>
          </a:prstGeom>
          <a:ln>
            <a:solidFill>
              <a:srgbClr val="FF0000"/>
            </a:solidFill>
          </a:ln>
        </p:spPr>
      </p:pic>
      <p:pic>
        <p:nvPicPr>
          <p:cNvPr id="7" name="Picture 6">
            <a:extLst>
              <a:ext uri="{FF2B5EF4-FFF2-40B4-BE49-F238E27FC236}">
                <a16:creationId xmlns:a16="http://schemas.microsoft.com/office/drawing/2014/main" id="{75327194-6497-BC43-87F3-44ED8C98BDAB}"/>
              </a:ext>
            </a:extLst>
          </p:cNvPr>
          <p:cNvPicPr>
            <a:picLocks noChangeAspect="1"/>
          </p:cNvPicPr>
          <p:nvPr/>
        </p:nvPicPr>
        <p:blipFill>
          <a:blip r:embed="rId6"/>
          <a:stretch>
            <a:fillRect/>
          </a:stretch>
        </p:blipFill>
        <p:spPr>
          <a:xfrm>
            <a:off x="825992" y="5543621"/>
            <a:ext cx="5847842" cy="303784"/>
          </a:xfrm>
          <a:prstGeom prst="rect">
            <a:avLst/>
          </a:prstGeom>
        </p:spPr>
      </p:pic>
      <p:pic>
        <p:nvPicPr>
          <p:cNvPr id="8" name="Picture 7">
            <a:extLst>
              <a:ext uri="{FF2B5EF4-FFF2-40B4-BE49-F238E27FC236}">
                <a16:creationId xmlns:a16="http://schemas.microsoft.com/office/drawing/2014/main" id="{4D635E9B-D170-1E41-A37A-D57E256932D2}"/>
              </a:ext>
            </a:extLst>
          </p:cNvPr>
          <p:cNvPicPr>
            <a:picLocks noChangeAspect="1"/>
          </p:cNvPicPr>
          <p:nvPr/>
        </p:nvPicPr>
        <p:blipFill>
          <a:blip r:embed="rId7"/>
          <a:stretch>
            <a:fillRect/>
          </a:stretch>
        </p:blipFill>
        <p:spPr>
          <a:xfrm>
            <a:off x="7021624" y="5237337"/>
            <a:ext cx="3746500" cy="355600"/>
          </a:xfrm>
          <a:prstGeom prst="rect">
            <a:avLst/>
          </a:prstGeom>
        </p:spPr>
      </p:pic>
      <p:pic>
        <p:nvPicPr>
          <p:cNvPr id="9" name="Picture 8">
            <a:extLst>
              <a:ext uri="{FF2B5EF4-FFF2-40B4-BE49-F238E27FC236}">
                <a16:creationId xmlns:a16="http://schemas.microsoft.com/office/drawing/2014/main" id="{3D5392A3-7F2C-4249-8F9B-95577AB3C61E}"/>
              </a:ext>
            </a:extLst>
          </p:cNvPr>
          <p:cNvPicPr>
            <a:picLocks noChangeAspect="1"/>
          </p:cNvPicPr>
          <p:nvPr/>
        </p:nvPicPr>
        <p:blipFill>
          <a:blip r:embed="rId8"/>
          <a:stretch>
            <a:fillRect/>
          </a:stretch>
        </p:blipFill>
        <p:spPr>
          <a:xfrm>
            <a:off x="7019924" y="5597345"/>
            <a:ext cx="4921250" cy="292100"/>
          </a:xfrm>
          <a:prstGeom prst="rect">
            <a:avLst/>
          </a:prstGeom>
        </p:spPr>
      </p:pic>
      <p:pic>
        <p:nvPicPr>
          <p:cNvPr id="10" name="Picture 9">
            <a:extLst>
              <a:ext uri="{FF2B5EF4-FFF2-40B4-BE49-F238E27FC236}">
                <a16:creationId xmlns:a16="http://schemas.microsoft.com/office/drawing/2014/main" id="{41FA619D-58C4-B844-95AE-32FFF7CA8CEF}"/>
              </a:ext>
            </a:extLst>
          </p:cNvPr>
          <p:cNvPicPr>
            <a:picLocks noChangeAspect="1"/>
          </p:cNvPicPr>
          <p:nvPr/>
        </p:nvPicPr>
        <p:blipFill>
          <a:blip r:embed="rId9"/>
          <a:stretch>
            <a:fillRect/>
          </a:stretch>
        </p:blipFill>
        <p:spPr>
          <a:xfrm>
            <a:off x="5470947" y="3676188"/>
            <a:ext cx="5712460" cy="363220"/>
          </a:xfrm>
          <a:prstGeom prst="rect">
            <a:avLst/>
          </a:prstGeom>
          <a:ln>
            <a:solidFill>
              <a:srgbClr val="92D050"/>
            </a:solidFill>
          </a:ln>
        </p:spPr>
      </p:pic>
      <p:pic>
        <p:nvPicPr>
          <p:cNvPr id="11" name="Picture 10">
            <a:extLst>
              <a:ext uri="{FF2B5EF4-FFF2-40B4-BE49-F238E27FC236}">
                <a16:creationId xmlns:a16="http://schemas.microsoft.com/office/drawing/2014/main" id="{2D97078C-AC87-5F4F-8174-862880D28341}"/>
              </a:ext>
            </a:extLst>
          </p:cNvPr>
          <p:cNvPicPr>
            <a:picLocks noChangeAspect="1"/>
          </p:cNvPicPr>
          <p:nvPr/>
        </p:nvPicPr>
        <p:blipFill>
          <a:blip r:embed="rId10"/>
          <a:stretch>
            <a:fillRect/>
          </a:stretch>
        </p:blipFill>
        <p:spPr>
          <a:xfrm>
            <a:off x="5470947" y="1919769"/>
            <a:ext cx="5847842" cy="785910"/>
          </a:xfrm>
          <a:prstGeom prst="rect">
            <a:avLst/>
          </a:prstGeom>
          <a:ln>
            <a:solidFill>
              <a:srgbClr val="00B050"/>
            </a:solidFill>
          </a:ln>
        </p:spPr>
      </p:pic>
      <p:sp>
        <p:nvSpPr>
          <p:cNvPr id="12" name="TextBox 11">
            <a:extLst>
              <a:ext uri="{FF2B5EF4-FFF2-40B4-BE49-F238E27FC236}">
                <a16:creationId xmlns:a16="http://schemas.microsoft.com/office/drawing/2014/main" id="{8109DD6E-79D4-C04A-9362-5CC5FD2F00F2}"/>
              </a:ext>
            </a:extLst>
          </p:cNvPr>
          <p:cNvSpPr txBox="1"/>
          <p:nvPr/>
        </p:nvSpPr>
        <p:spPr>
          <a:xfrm>
            <a:off x="756744" y="1442863"/>
            <a:ext cx="875561" cy="369332"/>
          </a:xfrm>
          <a:prstGeom prst="rect">
            <a:avLst/>
          </a:prstGeom>
          <a:noFill/>
        </p:spPr>
        <p:txBody>
          <a:bodyPr wrap="none" rtlCol="0">
            <a:spAutoFit/>
          </a:bodyPr>
          <a:lstStyle/>
          <a:p>
            <a:r>
              <a:rPr lang="en-US"/>
              <a:t>Before:</a:t>
            </a:r>
          </a:p>
        </p:txBody>
      </p:sp>
      <p:sp>
        <p:nvSpPr>
          <p:cNvPr id="13" name="TextBox 12">
            <a:extLst>
              <a:ext uri="{FF2B5EF4-FFF2-40B4-BE49-F238E27FC236}">
                <a16:creationId xmlns:a16="http://schemas.microsoft.com/office/drawing/2014/main" id="{36F786DE-DE0C-EC42-83ED-CD51AAB97365}"/>
              </a:ext>
            </a:extLst>
          </p:cNvPr>
          <p:cNvSpPr txBox="1"/>
          <p:nvPr/>
        </p:nvSpPr>
        <p:spPr>
          <a:xfrm>
            <a:off x="5471275" y="1467100"/>
            <a:ext cx="723275" cy="369332"/>
          </a:xfrm>
          <a:prstGeom prst="rect">
            <a:avLst/>
          </a:prstGeom>
          <a:noFill/>
        </p:spPr>
        <p:txBody>
          <a:bodyPr wrap="none" rtlCol="0">
            <a:spAutoFit/>
          </a:bodyPr>
          <a:lstStyle/>
          <a:p>
            <a:r>
              <a:rPr lang="en-US"/>
              <a:t>After:</a:t>
            </a:r>
          </a:p>
        </p:txBody>
      </p:sp>
    </p:spTree>
    <p:extLst>
      <p:ext uri="{BB962C8B-B14F-4D97-AF65-F5344CB8AC3E}">
        <p14:creationId xmlns:p14="http://schemas.microsoft.com/office/powerpoint/2010/main" val="1300199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9EC0-5266-DF4D-B1C5-BB9060D31BF1}"/>
              </a:ext>
            </a:extLst>
          </p:cNvPr>
          <p:cNvSpPr>
            <a:spLocks noGrp="1"/>
          </p:cNvSpPr>
          <p:nvPr>
            <p:ph type="title"/>
          </p:nvPr>
        </p:nvSpPr>
        <p:spPr/>
        <p:txBody>
          <a:bodyPr/>
          <a:lstStyle/>
          <a:p>
            <a:r>
              <a:rPr lang="en-GB" dirty="0"/>
              <a:t>max/best example recap</a:t>
            </a:r>
            <a:endParaRPr lang="sk-SK" dirty="0"/>
          </a:p>
        </p:txBody>
      </p:sp>
      <p:sp>
        <p:nvSpPr>
          <p:cNvPr id="3" name="Content Placeholder 2">
            <a:extLst>
              <a:ext uri="{FF2B5EF4-FFF2-40B4-BE49-F238E27FC236}">
                <a16:creationId xmlns:a16="http://schemas.microsoft.com/office/drawing/2014/main" id="{E02013F7-317C-2344-8832-7B3B6F00C398}"/>
              </a:ext>
            </a:extLst>
          </p:cNvPr>
          <p:cNvSpPr>
            <a:spLocks noGrp="1"/>
          </p:cNvSpPr>
          <p:nvPr>
            <p:ph idx="1"/>
          </p:nvPr>
        </p:nvSpPr>
        <p:spPr/>
        <p:txBody>
          <a:bodyPr/>
          <a:lstStyle/>
          <a:p>
            <a:r>
              <a:rPr lang="sk-SK" dirty="0"/>
              <a:t>Poradie parametrov ?</a:t>
            </a:r>
          </a:p>
          <a:p>
            <a:r>
              <a:rPr lang="sk-SK" dirty="0" err="1"/>
              <a:t>Defaultne</a:t>
            </a:r>
            <a:r>
              <a:rPr lang="sk-SK" dirty="0"/>
              <a:t> hodnoty ? </a:t>
            </a:r>
          </a:p>
          <a:p>
            <a:pPr lvl="1"/>
            <a:r>
              <a:rPr lang="sk-SK" dirty="0"/>
              <a:t>Áno aj funkcia môže mat </a:t>
            </a:r>
            <a:r>
              <a:rPr lang="sk-SK" dirty="0" err="1"/>
              <a:t>defaulty</a:t>
            </a:r>
            <a:r>
              <a:rPr lang="sk-SK" dirty="0"/>
              <a:t> v signatúre metódy</a:t>
            </a:r>
          </a:p>
          <a:p>
            <a:endParaRPr lang="sk-SK" dirty="0"/>
          </a:p>
        </p:txBody>
      </p:sp>
    </p:spTree>
    <p:extLst>
      <p:ext uri="{BB962C8B-B14F-4D97-AF65-F5344CB8AC3E}">
        <p14:creationId xmlns:p14="http://schemas.microsoft.com/office/powerpoint/2010/main" val="3451085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AE32-A278-B648-A6B4-4448E532AC7F}"/>
              </a:ext>
            </a:extLst>
          </p:cNvPr>
          <p:cNvSpPr>
            <a:spLocks noGrp="1"/>
          </p:cNvSpPr>
          <p:nvPr>
            <p:ph type="title"/>
          </p:nvPr>
        </p:nvSpPr>
        <p:spPr/>
        <p:txBody>
          <a:bodyPr/>
          <a:lstStyle/>
          <a:p>
            <a:r>
              <a:rPr lang="sk-SK" dirty="0" err="1"/>
              <a:t>Parametrized</a:t>
            </a:r>
            <a:r>
              <a:rPr lang="sk-SK" dirty="0"/>
              <a:t> </a:t>
            </a:r>
            <a:r>
              <a:rPr lang="sk-SK" dirty="0" err="1"/>
              <a:t>memoizer</a:t>
            </a:r>
            <a:endParaRPr lang="sk-SK" dirty="0"/>
          </a:p>
        </p:txBody>
      </p:sp>
      <p:sp>
        <p:nvSpPr>
          <p:cNvPr id="3" name="Content Placeholder 2">
            <a:extLst>
              <a:ext uri="{FF2B5EF4-FFF2-40B4-BE49-F238E27FC236}">
                <a16:creationId xmlns:a16="http://schemas.microsoft.com/office/drawing/2014/main" id="{F4D13127-66F6-194E-AB63-676230828380}"/>
              </a:ext>
            </a:extLst>
          </p:cNvPr>
          <p:cNvSpPr>
            <a:spLocks noGrp="1"/>
          </p:cNvSpPr>
          <p:nvPr>
            <p:ph idx="1"/>
          </p:nvPr>
        </p:nvSpPr>
        <p:spPr>
          <a:xfrm>
            <a:off x="838200" y="4605547"/>
            <a:ext cx="10515600" cy="1571416"/>
          </a:xfrm>
        </p:spPr>
        <p:txBody>
          <a:bodyPr>
            <a:normAutofit/>
          </a:bodyPr>
          <a:lstStyle/>
          <a:p>
            <a:r>
              <a:rPr lang="sk-SK" dirty="0"/>
              <a:t>Na dva riadky </a:t>
            </a:r>
            <a:r>
              <a:rPr lang="sk-SK" dirty="0" err="1"/>
              <a:t>sparametrizujeme</a:t>
            </a:r>
            <a:r>
              <a:rPr lang="sk-SK" dirty="0"/>
              <a:t> napríklad nás </a:t>
            </a:r>
            <a:r>
              <a:rPr lang="sk-SK" dirty="0" err="1"/>
              <a:t>memoizer</a:t>
            </a:r>
            <a:r>
              <a:rPr lang="sk-SK" dirty="0"/>
              <a:t> s predošlých príkladov</a:t>
            </a:r>
          </a:p>
        </p:txBody>
      </p:sp>
      <p:pic>
        <p:nvPicPr>
          <p:cNvPr id="4" name="Picture 3">
            <a:extLst>
              <a:ext uri="{FF2B5EF4-FFF2-40B4-BE49-F238E27FC236}">
                <a16:creationId xmlns:a16="http://schemas.microsoft.com/office/drawing/2014/main" id="{5EF9569E-ACB1-B249-BBCB-44468017B35A}"/>
              </a:ext>
            </a:extLst>
          </p:cNvPr>
          <p:cNvPicPr>
            <a:picLocks noChangeAspect="1"/>
          </p:cNvPicPr>
          <p:nvPr/>
        </p:nvPicPr>
        <p:blipFill>
          <a:blip r:embed="rId2"/>
          <a:stretch>
            <a:fillRect/>
          </a:stretch>
        </p:blipFill>
        <p:spPr>
          <a:xfrm>
            <a:off x="770467" y="1825625"/>
            <a:ext cx="10515600" cy="2644985"/>
          </a:xfrm>
          <a:prstGeom prst="rect">
            <a:avLst/>
          </a:prstGeom>
        </p:spPr>
      </p:pic>
      <p:sp>
        <p:nvSpPr>
          <p:cNvPr id="5" name="Rectangle 4">
            <a:extLst>
              <a:ext uri="{FF2B5EF4-FFF2-40B4-BE49-F238E27FC236}">
                <a16:creationId xmlns:a16="http://schemas.microsoft.com/office/drawing/2014/main" id="{6BC7999F-086E-6542-B7B8-BF3307185911}"/>
              </a:ext>
            </a:extLst>
          </p:cNvPr>
          <p:cNvSpPr/>
          <p:nvPr/>
        </p:nvSpPr>
        <p:spPr>
          <a:xfrm>
            <a:off x="1970501" y="3643756"/>
            <a:ext cx="873552" cy="181932"/>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0B34A96-F30C-7A41-9802-3FF0BA3E2AFB}"/>
              </a:ext>
            </a:extLst>
          </p:cNvPr>
          <p:cNvSpPr/>
          <p:nvPr/>
        </p:nvSpPr>
        <p:spPr>
          <a:xfrm>
            <a:off x="7273125" y="3010614"/>
            <a:ext cx="1232139" cy="181932"/>
          </a:xfrm>
          <a:prstGeom prst="rect">
            <a:avLst/>
          </a:prstGeom>
          <a:solidFill>
            <a:schemeClr val="accent6">
              <a:alpha val="3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0871BBB-C407-CD42-9B00-694574D32D9D}"/>
              </a:ext>
            </a:extLst>
          </p:cNvPr>
          <p:cNvSpPr/>
          <p:nvPr/>
        </p:nvSpPr>
        <p:spPr>
          <a:xfrm>
            <a:off x="6585084" y="3805516"/>
            <a:ext cx="1785710" cy="181932"/>
          </a:xfrm>
          <a:prstGeom prst="rect">
            <a:avLst/>
          </a:prstGeom>
          <a:solidFill>
            <a:schemeClr val="accent6">
              <a:alpha val="3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7D9CBEF-CF7C-6A46-96D7-5830C4DC7426}"/>
              </a:ext>
            </a:extLst>
          </p:cNvPr>
          <p:cNvSpPr/>
          <p:nvPr/>
        </p:nvSpPr>
        <p:spPr>
          <a:xfrm>
            <a:off x="2711468" y="2998834"/>
            <a:ext cx="85520" cy="181932"/>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052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4EE28B-1789-674A-8033-BC4CDD6D9D32}"/>
              </a:ext>
            </a:extLst>
          </p:cNvPr>
          <p:cNvPicPr>
            <a:picLocks noChangeAspect="1"/>
          </p:cNvPicPr>
          <p:nvPr/>
        </p:nvPicPr>
        <p:blipFill>
          <a:blip r:embed="rId2"/>
          <a:stretch>
            <a:fillRect/>
          </a:stretch>
        </p:blipFill>
        <p:spPr>
          <a:xfrm>
            <a:off x="6027680" y="242888"/>
            <a:ext cx="6164320" cy="6615112"/>
          </a:xfrm>
          <a:prstGeom prst="rect">
            <a:avLst/>
          </a:prstGeom>
        </p:spPr>
      </p:pic>
      <p:sp>
        <p:nvSpPr>
          <p:cNvPr id="2" name="Title 1">
            <a:extLst>
              <a:ext uri="{FF2B5EF4-FFF2-40B4-BE49-F238E27FC236}">
                <a16:creationId xmlns:a16="http://schemas.microsoft.com/office/drawing/2014/main" id="{8A5CED6B-0BA4-D24D-9EEC-DE40E988813C}"/>
              </a:ext>
            </a:extLst>
          </p:cNvPr>
          <p:cNvSpPr>
            <a:spLocks noGrp="1"/>
          </p:cNvSpPr>
          <p:nvPr>
            <p:ph type="title"/>
          </p:nvPr>
        </p:nvSpPr>
        <p:spPr/>
        <p:txBody>
          <a:bodyPr/>
          <a:lstStyle/>
          <a:p>
            <a:r>
              <a:rPr lang="sk-SK" dirty="0" err="1"/>
              <a:t>Parametrized</a:t>
            </a:r>
            <a:r>
              <a:rPr lang="sk-SK" dirty="0"/>
              <a:t>, </a:t>
            </a:r>
            <a:br>
              <a:rPr lang="sk-SK" dirty="0"/>
            </a:br>
            <a:r>
              <a:rPr lang="sk-SK" dirty="0"/>
              <a:t>ale by </a:t>
            </a:r>
            <a:r>
              <a:rPr lang="sk-SK" dirty="0" err="1"/>
              <a:t>function</a:t>
            </a:r>
            <a:r>
              <a:rPr lang="sk-SK" dirty="0"/>
              <a:t> !!!</a:t>
            </a:r>
          </a:p>
        </p:txBody>
      </p:sp>
      <p:sp>
        <p:nvSpPr>
          <p:cNvPr id="3" name="Content Placeholder 2">
            <a:extLst>
              <a:ext uri="{FF2B5EF4-FFF2-40B4-BE49-F238E27FC236}">
                <a16:creationId xmlns:a16="http://schemas.microsoft.com/office/drawing/2014/main" id="{8EBDEFF0-EDB1-BF48-8717-917FAF9ECE12}"/>
              </a:ext>
            </a:extLst>
          </p:cNvPr>
          <p:cNvSpPr>
            <a:spLocks noGrp="1"/>
          </p:cNvSpPr>
          <p:nvPr>
            <p:ph idx="1"/>
          </p:nvPr>
        </p:nvSpPr>
        <p:spPr>
          <a:xfrm>
            <a:off x="838200" y="1825625"/>
            <a:ext cx="5077904" cy="4351338"/>
          </a:xfrm>
        </p:spPr>
        <p:txBody>
          <a:bodyPr>
            <a:normAutofit fontScale="47500" lnSpcReduction="20000"/>
          </a:bodyPr>
          <a:lstStyle/>
          <a:p>
            <a:pPr marL="514350" indent="-514350">
              <a:buFont typeface="+mj-lt"/>
              <a:buAutoNum type="arabicPeriod"/>
            </a:pPr>
            <a:r>
              <a:rPr lang="sk-SK" sz="4200" dirty="0">
                <a:solidFill>
                  <a:schemeClr val="accent1"/>
                </a:solidFill>
              </a:rPr>
              <a:t>Ak máte len jeden prípad </a:t>
            </a:r>
            <a:r>
              <a:rPr lang="sk-SK" sz="4200" dirty="0" err="1">
                <a:solidFill>
                  <a:schemeClr val="accent1"/>
                </a:solidFill>
              </a:rPr>
              <a:t>uniqBy</a:t>
            </a:r>
            <a:r>
              <a:rPr lang="sk-SK" sz="4200" dirty="0">
                <a:solidFill>
                  <a:schemeClr val="accent1"/>
                </a:solidFill>
              </a:rPr>
              <a:t>, je </a:t>
            </a:r>
            <a:r>
              <a:rPr lang="sk-SK" sz="4200" dirty="0" err="1">
                <a:solidFill>
                  <a:schemeClr val="accent1"/>
                </a:solidFill>
              </a:rPr>
              <a:t>moré</a:t>
            </a:r>
            <a:r>
              <a:rPr lang="sk-SK" sz="4200" dirty="0">
                <a:solidFill>
                  <a:schemeClr val="accent1"/>
                </a:solidFill>
              </a:rPr>
              <a:t> </a:t>
            </a:r>
            <a:r>
              <a:rPr lang="sk-SK" sz="4200" dirty="0" err="1">
                <a:solidFill>
                  <a:schemeClr val="accent1"/>
                </a:solidFill>
              </a:rPr>
              <a:t>ok</a:t>
            </a:r>
            <a:endParaRPr lang="sk-SK" sz="4200" dirty="0">
              <a:solidFill>
                <a:schemeClr val="accent1"/>
              </a:solidFill>
            </a:endParaRPr>
          </a:p>
          <a:p>
            <a:pPr marL="514350" indent="-514350">
              <a:buFont typeface="+mj-lt"/>
              <a:buAutoNum type="arabicPeriod"/>
            </a:pPr>
            <a:r>
              <a:rPr lang="sk-SK" sz="4200" dirty="0"/>
              <a:t>Ak ale potrebujete </a:t>
            </a:r>
            <a:r>
              <a:rPr lang="sk-SK" sz="4200" dirty="0" err="1"/>
              <a:t>uniq</a:t>
            </a:r>
            <a:r>
              <a:rPr lang="sk-SK" sz="4200" dirty="0"/>
              <a:t> by niečo iné</a:t>
            </a:r>
            <a:r>
              <a:rPr lang="sk-SK" sz="4200" dirty="0">
                <a:solidFill>
                  <a:srgbClr val="FF0000"/>
                </a:solidFill>
              </a:rPr>
              <a:t>, tak to nerobte tým červeným COPY PASTE spôsobom</a:t>
            </a:r>
          </a:p>
          <a:p>
            <a:pPr marL="514350" indent="-514350">
              <a:buFont typeface="+mj-lt"/>
              <a:buAutoNum type="arabicPeriod"/>
            </a:pPr>
            <a:r>
              <a:rPr lang="sk-SK" sz="4200" dirty="0"/>
              <a:t>Orange je dobre, </a:t>
            </a:r>
            <a:r>
              <a:rPr lang="sk-SK" sz="4200" dirty="0">
                <a:solidFill>
                  <a:schemeClr val="accent2">
                    <a:lumMod val="75000"/>
                  </a:schemeClr>
                </a:solidFill>
              </a:rPr>
              <a:t>ak vám </a:t>
            </a:r>
            <a:r>
              <a:rPr lang="sk-SK" sz="4200" dirty="0" err="1">
                <a:solidFill>
                  <a:schemeClr val="accent2">
                    <a:lumMod val="75000"/>
                  </a:schemeClr>
                </a:solidFill>
              </a:rPr>
              <a:t>stači</a:t>
            </a:r>
            <a:r>
              <a:rPr lang="sk-SK" sz="4200" dirty="0">
                <a:solidFill>
                  <a:schemeClr val="accent2">
                    <a:lumMod val="75000"/>
                  </a:schemeClr>
                </a:solidFill>
              </a:rPr>
              <a:t> </a:t>
            </a:r>
            <a:r>
              <a:rPr lang="sk-SK" sz="4200" dirty="0" err="1">
                <a:solidFill>
                  <a:schemeClr val="accent2">
                    <a:lumMod val="75000"/>
                  </a:schemeClr>
                </a:solidFill>
              </a:rPr>
              <a:t>unique</a:t>
            </a:r>
            <a:r>
              <a:rPr lang="sk-SK" sz="4200" dirty="0">
                <a:solidFill>
                  <a:schemeClr val="accent2">
                    <a:lumMod val="75000"/>
                  </a:schemeClr>
                </a:solidFill>
              </a:rPr>
              <a:t> podľa jednej </a:t>
            </a:r>
            <a:r>
              <a:rPr lang="sk-SK" sz="4200" dirty="0" err="1">
                <a:solidFill>
                  <a:schemeClr val="accent2">
                    <a:lumMod val="75000"/>
                  </a:schemeClr>
                </a:solidFill>
              </a:rPr>
              <a:t>property</a:t>
            </a:r>
            <a:endParaRPr lang="sk-SK" sz="4200" dirty="0">
              <a:solidFill>
                <a:schemeClr val="accent2">
                  <a:lumMod val="75000"/>
                </a:schemeClr>
              </a:solidFill>
            </a:endParaRPr>
          </a:p>
          <a:p>
            <a:pPr marL="514350" indent="-514350">
              <a:buFont typeface="+mj-lt"/>
              <a:buAutoNum type="arabicPeriod"/>
            </a:pPr>
            <a:r>
              <a:rPr lang="sk-SK" sz="4200" dirty="0"/>
              <a:t>Ale čo keď chcete podľa viacerých </a:t>
            </a:r>
            <a:r>
              <a:rPr lang="sk-SK" sz="4200" dirty="0" err="1"/>
              <a:t>props</a:t>
            </a:r>
            <a:r>
              <a:rPr lang="sk-SK" sz="4200" dirty="0"/>
              <a:t> alebo podľa „</a:t>
            </a:r>
            <a:r>
              <a:rPr lang="sk-SK" sz="4200" dirty="0" err="1"/>
              <a:t>length</a:t>
            </a:r>
            <a:r>
              <a:rPr lang="sk-SK" sz="4200" dirty="0"/>
              <a:t>“, nepridávajte ďalšie parametre a zamyslite </a:t>
            </a:r>
            <a:r>
              <a:rPr lang="sk-SK" sz="4200" dirty="0">
                <a:solidFill>
                  <a:schemeClr val="accent6">
                    <a:lumMod val="50000"/>
                  </a:schemeClr>
                </a:solidFill>
              </a:rPr>
              <a:t>sa či nespravíte miesto X parametrov funkciu</a:t>
            </a:r>
          </a:p>
          <a:p>
            <a:pPr marL="514350" indent="-514350">
              <a:buFont typeface="+mj-lt"/>
              <a:buAutoNum type="arabicPeriod"/>
            </a:pPr>
            <a:r>
              <a:rPr lang="sk-SK" sz="4200" dirty="0">
                <a:solidFill>
                  <a:schemeClr val="accent6">
                    <a:lumMod val="50000"/>
                  </a:schemeClr>
                </a:solidFill>
              </a:rPr>
              <a:t>A keď spravíte to zelené tak skúste </a:t>
            </a:r>
            <a:r>
              <a:rPr lang="sk-SK" sz="4200" dirty="0" err="1">
                <a:solidFill>
                  <a:schemeClr val="accent6">
                    <a:lumMod val="50000"/>
                  </a:schemeClr>
                </a:solidFill>
              </a:rPr>
              <a:t>backward</a:t>
            </a:r>
            <a:r>
              <a:rPr lang="sk-SK" sz="4200" dirty="0">
                <a:solidFill>
                  <a:schemeClr val="accent6">
                    <a:lumMod val="50000"/>
                  </a:schemeClr>
                </a:solidFill>
              </a:rPr>
              <a:t> </a:t>
            </a:r>
            <a:r>
              <a:rPr lang="sk-SK" sz="4200" dirty="0" err="1">
                <a:solidFill>
                  <a:schemeClr val="accent6">
                    <a:lumMod val="50000"/>
                  </a:schemeClr>
                </a:solidFill>
              </a:rPr>
              <a:t>compatible</a:t>
            </a:r>
            <a:r>
              <a:rPr lang="sk-SK" sz="4200" dirty="0">
                <a:solidFill>
                  <a:schemeClr val="accent6">
                    <a:lumMod val="50000"/>
                  </a:schemeClr>
                </a:solidFill>
              </a:rPr>
              <a:t> (interne </a:t>
            </a:r>
            <a:r>
              <a:rPr lang="sk-SK" sz="4200" dirty="0" err="1">
                <a:solidFill>
                  <a:schemeClr val="accent6">
                    <a:lumMod val="50000"/>
                  </a:schemeClr>
                </a:solidFill>
              </a:rPr>
              <a:t>funcia</a:t>
            </a:r>
            <a:r>
              <a:rPr lang="sk-SK" sz="4200" dirty="0">
                <a:solidFill>
                  <a:schemeClr val="accent6">
                    <a:lumMod val="50000"/>
                  </a:schemeClr>
                </a:solidFill>
              </a:rPr>
              <a:t>, na vstupe </a:t>
            </a:r>
            <a:r>
              <a:rPr lang="sk-SK" sz="4200" dirty="0" err="1">
                <a:solidFill>
                  <a:schemeClr val="accent6">
                    <a:lumMod val="50000"/>
                  </a:schemeClr>
                </a:solidFill>
              </a:rPr>
              <a:t>string</a:t>
            </a:r>
            <a:r>
              <a:rPr lang="sk-SK" sz="4200" dirty="0">
                <a:solidFill>
                  <a:schemeClr val="accent6">
                    <a:lumMod val="50000"/>
                  </a:schemeClr>
                </a:solidFill>
              </a:rPr>
              <a:t>)</a:t>
            </a:r>
          </a:p>
          <a:p>
            <a:pPr marL="514350" indent="-514350">
              <a:buFont typeface="+mj-lt"/>
              <a:buAutoNum type="arabicPeriod"/>
            </a:pPr>
            <a:r>
              <a:rPr lang="sk-SK" sz="4200" dirty="0"/>
              <a:t>A keď už otravujete z funkciami na </a:t>
            </a:r>
            <a:r>
              <a:rPr lang="sk-SK" sz="4200" dirty="0" err="1"/>
              <a:t>vstupde</a:t>
            </a:r>
            <a:r>
              <a:rPr lang="sk-SK" sz="4200" dirty="0"/>
              <a:t> </a:t>
            </a:r>
            <a:r>
              <a:rPr lang="sk-SK" sz="4200" dirty="0">
                <a:solidFill>
                  <a:schemeClr val="accent6">
                    <a:lumMod val="50000"/>
                  </a:schemeClr>
                </a:solidFill>
              </a:rPr>
              <a:t>dajte im </a:t>
            </a:r>
            <a:r>
              <a:rPr lang="sk-SK" sz="4200" dirty="0" err="1">
                <a:solidFill>
                  <a:schemeClr val="accent6">
                    <a:lumMod val="50000"/>
                  </a:schemeClr>
                </a:solidFill>
              </a:rPr>
              <a:t>defaulty</a:t>
            </a:r>
            <a:endParaRPr lang="sk-SK" sz="4200" dirty="0">
              <a:solidFill>
                <a:schemeClr val="accent6">
                  <a:lumMod val="50000"/>
                </a:schemeClr>
              </a:solidFill>
            </a:endParaRPr>
          </a:p>
          <a:p>
            <a:pPr marL="0" indent="0">
              <a:buNone/>
            </a:pPr>
            <a:endParaRPr lang="sk-SK" dirty="0"/>
          </a:p>
          <a:p>
            <a:pPr marL="0" indent="0">
              <a:buNone/>
            </a:pPr>
            <a:endParaRPr lang="sk-SK" dirty="0"/>
          </a:p>
          <a:p>
            <a:pPr marL="0" indent="0">
              <a:buNone/>
            </a:pPr>
            <a:endParaRPr lang="sk-SK" dirty="0"/>
          </a:p>
        </p:txBody>
      </p:sp>
      <p:sp>
        <p:nvSpPr>
          <p:cNvPr id="5" name="Rectangle 4">
            <a:extLst>
              <a:ext uri="{FF2B5EF4-FFF2-40B4-BE49-F238E27FC236}">
                <a16:creationId xmlns:a16="http://schemas.microsoft.com/office/drawing/2014/main" id="{03B27DDC-AF35-EB43-BC7C-B03A66C2EF23}"/>
              </a:ext>
            </a:extLst>
          </p:cNvPr>
          <p:cNvSpPr/>
          <p:nvPr/>
        </p:nvSpPr>
        <p:spPr>
          <a:xfrm>
            <a:off x="8056976" y="1508756"/>
            <a:ext cx="358362" cy="181932"/>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06EB23B-67A3-6B4D-A78A-AB8F8B32648C}"/>
              </a:ext>
            </a:extLst>
          </p:cNvPr>
          <p:cNvSpPr/>
          <p:nvPr/>
        </p:nvSpPr>
        <p:spPr>
          <a:xfrm>
            <a:off x="10638250" y="1734658"/>
            <a:ext cx="715549" cy="222729"/>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C15797-BD2E-CA4E-8F2C-4F6DD205A065}"/>
              </a:ext>
            </a:extLst>
          </p:cNvPr>
          <p:cNvSpPr/>
          <p:nvPr/>
        </p:nvSpPr>
        <p:spPr>
          <a:xfrm>
            <a:off x="9002098" y="2661280"/>
            <a:ext cx="570529" cy="210507"/>
          </a:xfrm>
          <a:prstGeom prst="rect">
            <a:avLst/>
          </a:prstGeom>
          <a:solidFill>
            <a:schemeClr val="accent2">
              <a:alpha val="3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8818358-9672-4641-8AAA-F6CBF165EA28}"/>
              </a:ext>
            </a:extLst>
          </p:cNvPr>
          <p:cNvSpPr/>
          <p:nvPr/>
        </p:nvSpPr>
        <p:spPr>
          <a:xfrm>
            <a:off x="10710759" y="2871787"/>
            <a:ext cx="715549" cy="222729"/>
          </a:xfrm>
          <a:prstGeom prst="rect">
            <a:avLst/>
          </a:prstGeom>
          <a:solidFill>
            <a:schemeClr val="accent2">
              <a:alpha val="3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50E833-7A46-4342-B556-30727180E838}"/>
              </a:ext>
            </a:extLst>
          </p:cNvPr>
          <p:cNvSpPr/>
          <p:nvPr/>
        </p:nvSpPr>
        <p:spPr>
          <a:xfrm>
            <a:off x="9002099" y="3806182"/>
            <a:ext cx="441940" cy="210508"/>
          </a:xfrm>
          <a:prstGeom prst="rect">
            <a:avLst/>
          </a:prstGeom>
          <a:solidFill>
            <a:schemeClr val="accent6">
              <a:alpha val="3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4249E42-F029-2B44-A195-33C51B51DE98}"/>
              </a:ext>
            </a:extLst>
          </p:cNvPr>
          <p:cNvSpPr/>
          <p:nvPr/>
        </p:nvSpPr>
        <p:spPr>
          <a:xfrm>
            <a:off x="9964843" y="4733913"/>
            <a:ext cx="507895" cy="209561"/>
          </a:xfrm>
          <a:prstGeom prst="rect">
            <a:avLst/>
          </a:prstGeom>
          <a:solidFill>
            <a:schemeClr val="accent6">
              <a:alpha val="3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CD7553-0C40-1B49-AB56-9676CF417255}"/>
              </a:ext>
            </a:extLst>
          </p:cNvPr>
          <p:cNvSpPr/>
          <p:nvPr/>
        </p:nvSpPr>
        <p:spPr>
          <a:xfrm>
            <a:off x="7054236" y="4287194"/>
            <a:ext cx="1361101" cy="181932"/>
          </a:xfrm>
          <a:prstGeom prst="rect">
            <a:avLst/>
          </a:prstGeom>
          <a:solidFill>
            <a:schemeClr val="accent6">
              <a:alpha val="3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BF70B80-A978-BE4A-B7D9-EB15A7DFA092}"/>
              </a:ext>
            </a:extLst>
          </p:cNvPr>
          <p:cNvSpPr/>
          <p:nvPr/>
        </p:nvSpPr>
        <p:spPr>
          <a:xfrm>
            <a:off x="9744075" y="5627838"/>
            <a:ext cx="966684" cy="222729"/>
          </a:xfrm>
          <a:prstGeom prst="rect">
            <a:avLst/>
          </a:prstGeom>
          <a:solidFill>
            <a:schemeClr val="accent6">
              <a:alpha val="3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76459EA-68E3-A845-9642-B3B687BD62C3}"/>
              </a:ext>
            </a:extLst>
          </p:cNvPr>
          <p:cNvSpPr/>
          <p:nvPr/>
        </p:nvSpPr>
        <p:spPr>
          <a:xfrm>
            <a:off x="10728152" y="1044095"/>
            <a:ext cx="715549" cy="2227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74826AD-C9AC-FA49-AF2B-85F9BDF14513}"/>
              </a:ext>
            </a:extLst>
          </p:cNvPr>
          <p:cNvSpPr/>
          <p:nvPr/>
        </p:nvSpPr>
        <p:spPr>
          <a:xfrm>
            <a:off x="495713" y="6308209"/>
            <a:ext cx="5476179" cy="369332"/>
          </a:xfrm>
          <a:prstGeom prst="rect">
            <a:avLst/>
          </a:prstGeom>
        </p:spPr>
        <p:txBody>
          <a:bodyPr wrap="none">
            <a:spAutoFit/>
          </a:bodyPr>
          <a:lstStyle/>
          <a:p>
            <a:r>
              <a:rPr lang="sk-SK" dirty="0"/>
              <a:t>Je to spravidla postupný </a:t>
            </a:r>
            <a:r>
              <a:rPr lang="sk-SK" dirty="0" err="1"/>
              <a:t>refactor</a:t>
            </a:r>
            <a:r>
              <a:rPr lang="sk-SK" dirty="0"/>
              <a:t>, nie „</a:t>
            </a:r>
            <a:r>
              <a:rPr lang="sk-SK" dirty="0" err="1"/>
              <a:t>first</a:t>
            </a:r>
            <a:r>
              <a:rPr lang="sk-SK" dirty="0"/>
              <a:t> </a:t>
            </a:r>
            <a:r>
              <a:rPr lang="sk-SK" dirty="0" err="1"/>
              <a:t>look</a:t>
            </a:r>
            <a:r>
              <a:rPr lang="sk-SK" dirty="0"/>
              <a:t> design“</a:t>
            </a:r>
          </a:p>
        </p:txBody>
      </p:sp>
      <p:sp>
        <p:nvSpPr>
          <p:cNvPr id="16" name="Rectangle 15">
            <a:extLst>
              <a:ext uri="{FF2B5EF4-FFF2-40B4-BE49-F238E27FC236}">
                <a16:creationId xmlns:a16="http://schemas.microsoft.com/office/drawing/2014/main" id="{78A2ECE3-67DF-7D43-A4CC-BDFE3D35EA42}"/>
              </a:ext>
            </a:extLst>
          </p:cNvPr>
          <p:cNvSpPr/>
          <p:nvPr/>
        </p:nvSpPr>
        <p:spPr>
          <a:xfrm>
            <a:off x="8014112" y="798661"/>
            <a:ext cx="536955" cy="2454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916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P spid="13" grpId="0" animBg="1"/>
      <p:bldP spid="14"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5121D01-A728-2B4B-85C4-ADF845F52741}"/>
              </a:ext>
            </a:extLst>
          </p:cNvPr>
          <p:cNvPicPr>
            <a:picLocks noChangeAspect="1"/>
          </p:cNvPicPr>
          <p:nvPr/>
        </p:nvPicPr>
        <p:blipFill>
          <a:blip r:embed="rId2"/>
          <a:stretch>
            <a:fillRect/>
          </a:stretch>
        </p:blipFill>
        <p:spPr>
          <a:xfrm>
            <a:off x="6096000" y="1762128"/>
            <a:ext cx="6036674" cy="3034085"/>
          </a:xfrm>
          <a:prstGeom prst="rect">
            <a:avLst/>
          </a:prstGeom>
        </p:spPr>
      </p:pic>
      <p:sp>
        <p:nvSpPr>
          <p:cNvPr id="2" name="Title 1">
            <a:extLst>
              <a:ext uri="{FF2B5EF4-FFF2-40B4-BE49-F238E27FC236}">
                <a16:creationId xmlns:a16="http://schemas.microsoft.com/office/drawing/2014/main" id="{8A5CED6B-0BA4-D24D-9EEC-DE40E988813C}"/>
              </a:ext>
            </a:extLst>
          </p:cNvPr>
          <p:cNvSpPr>
            <a:spLocks noGrp="1"/>
          </p:cNvSpPr>
          <p:nvPr>
            <p:ph type="title"/>
          </p:nvPr>
        </p:nvSpPr>
        <p:spPr>
          <a:xfrm>
            <a:off x="838200" y="365125"/>
            <a:ext cx="10515600" cy="1325563"/>
          </a:xfrm>
        </p:spPr>
        <p:txBody>
          <a:bodyPr/>
          <a:lstStyle/>
          <a:p>
            <a:r>
              <a:rPr lang="sk-SK" dirty="0" err="1"/>
              <a:t>Parametrized</a:t>
            </a:r>
            <a:r>
              <a:rPr lang="sk-SK" dirty="0"/>
              <a:t>, </a:t>
            </a:r>
            <a:br>
              <a:rPr lang="sk-SK" dirty="0"/>
            </a:br>
            <a:r>
              <a:rPr lang="sk-SK" dirty="0"/>
              <a:t>ale by </a:t>
            </a:r>
            <a:r>
              <a:rPr lang="sk-SK" dirty="0" err="1"/>
              <a:t>function</a:t>
            </a:r>
            <a:r>
              <a:rPr lang="sk-SK" dirty="0"/>
              <a:t> !!!</a:t>
            </a:r>
          </a:p>
        </p:txBody>
      </p:sp>
      <p:sp>
        <p:nvSpPr>
          <p:cNvPr id="3" name="Content Placeholder 2">
            <a:extLst>
              <a:ext uri="{FF2B5EF4-FFF2-40B4-BE49-F238E27FC236}">
                <a16:creationId xmlns:a16="http://schemas.microsoft.com/office/drawing/2014/main" id="{8EBDEFF0-EDB1-BF48-8717-917FAF9ECE12}"/>
              </a:ext>
            </a:extLst>
          </p:cNvPr>
          <p:cNvSpPr>
            <a:spLocks noGrp="1"/>
          </p:cNvSpPr>
          <p:nvPr>
            <p:ph idx="1"/>
          </p:nvPr>
        </p:nvSpPr>
        <p:spPr>
          <a:xfrm>
            <a:off x="838200" y="1825625"/>
            <a:ext cx="5077904" cy="4351338"/>
          </a:xfrm>
        </p:spPr>
        <p:txBody>
          <a:bodyPr>
            <a:normAutofit fontScale="47500" lnSpcReduction="20000"/>
          </a:bodyPr>
          <a:lstStyle/>
          <a:p>
            <a:pPr marL="514350" indent="-514350">
              <a:buFont typeface="+mj-lt"/>
              <a:buAutoNum type="arabicPeriod"/>
            </a:pPr>
            <a:r>
              <a:rPr lang="sk-SK" sz="4200" dirty="0">
                <a:solidFill>
                  <a:schemeClr val="accent1"/>
                </a:solidFill>
              </a:rPr>
              <a:t>Ak máte len jeden prípad </a:t>
            </a:r>
            <a:r>
              <a:rPr lang="sk-SK" sz="4200" dirty="0" err="1">
                <a:solidFill>
                  <a:schemeClr val="accent1"/>
                </a:solidFill>
              </a:rPr>
              <a:t>uniqBy</a:t>
            </a:r>
            <a:r>
              <a:rPr lang="sk-SK" sz="4200" dirty="0">
                <a:solidFill>
                  <a:schemeClr val="accent1"/>
                </a:solidFill>
              </a:rPr>
              <a:t>, je </a:t>
            </a:r>
            <a:r>
              <a:rPr lang="sk-SK" sz="4200" dirty="0" err="1">
                <a:solidFill>
                  <a:schemeClr val="accent1"/>
                </a:solidFill>
              </a:rPr>
              <a:t>moré</a:t>
            </a:r>
            <a:r>
              <a:rPr lang="sk-SK" sz="4200" dirty="0">
                <a:solidFill>
                  <a:schemeClr val="accent1"/>
                </a:solidFill>
              </a:rPr>
              <a:t> </a:t>
            </a:r>
            <a:r>
              <a:rPr lang="sk-SK" sz="4200" dirty="0" err="1">
                <a:solidFill>
                  <a:schemeClr val="accent1"/>
                </a:solidFill>
              </a:rPr>
              <a:t>ok</a:t>
            </a:r>
            <a:endParaRPr lang="sk-SK" sz="4200" dirty="0">
              <a:solidFill>
                <a:schemeClr val="accent1"/>
              </a:solidFill>
            </a:endParaRPr>
          </a:p>
          <a:p>
            <a:pPr marL="514350" indent="-514350">
              <a:buFont typeface="+mj-lt"/>
              <a:buAutoNum type="arabicPeriod"/>
            </a:pPr>
            <a:r>
              <a:rPr lang="sk-SK" sz="4200" dirty="0"/>
              <a:t>Ak ale potrebujete </a:t>
            </a:r>
            <a:r>
              <a:rPr lang="sk-SK" sz="4200" dirty="0" err="1"/>
              <a:t>uniq</a:t>
            </a:r>
            <a:r>
              <a:rPr lang="sk-SK" sz="4200" dirty="0"/>
              <a:t> by niečo iné</a:t>
            </a:r>
            <a:r>
              <a:rPr lang="sk-SK" sz="4200" dirty="0">
                <a:solidFill>
                  <a:srgbClr val="FF0000"/>
                </a:solidFill>
              </a:rPr>
              <a:t>, tak to nerobte tým červeným COPY PASTE spôsobom</a:t>
            </a:r>
          </a:p>
          <a:p>
            <a:pPr marL="514350" indent="-514350">
              <a:buFont typeface="+mj-lt"/>
              <a:buAutoNum type="arabicPeriod"/>
            </a:pPr>
            <a:r>
              <a:rPr lang="sk-SK" sz="4200" dirty="0"/>
              <a:t>Orange je dobre, </a:t>
            </a:r>
            <a:r>
              <a:rPr lang="sk-SK" sz="4200" dirty="0">
                <a:solidFill>
                  <a:schemeClr val="accent2">
                    <a:lumMod val="75000"/>
                  </a:schemeClr>
                </a:solidFill>
              </a:rPr>
              <a:t>ak vám </a:t>
            </a:r>
            <a:r>
              <a:rPr lang="sk-SK" sz="4200" dirty="0" err="1">
                <a:solidFill>
                  <a:schemeClr val="accent2">
                    <a:lumMod val="75000"/>
                  </a:schemeClr>
                </a:solidFill>
              </a:rPr>
              <a:t>stači</a:t>
            </a:r>
            <a:r>
              <a:rPr lang="sk-SK" sz="4200" dirty="0">
                <a:solidFill>
                  <a:schemeClr val="accent2">
                    <a:lumMod val="75000"/>
                  </a:schemeClr>
                </a:solidFill>
              </a:rPr>
              <a:t> </a:t>
            </a:r>
            <a:r>
              <a:rPr lang="sk-SK" sz="4200" dirty="0" err="1">
                <a:solidFill>
                  <a:schemeClr val="accent2">
                    <a:lumMod val="75000"/>
                  </a:schemeClr>
                </a:solidFill>
              </a:rPr>
              <a:t>unique</a:t>
            </a:r>
            <a:r>
              <a:rPr lang="sk-SK" sz="4200" dirty="0">
                <a:solidFill>
                  <a:schemeClr val="accent2">
                    <a:lumMod val="75000"/>
                  </a:schemeClr>
                </a:solidFill>
              </a:rPr>
              <a:t> podľa jednej </a:t>
            </a:r>
            <a:r>
              <a:rPr lang="sk-SK" sz="4200" dirty="0" err="1">
                <a:solidFill>
                  <a:schemeClr val="accent2">
                    <a:lumMod val="75000"/>
                  </a:schemeClr>
                </a:solidFill>
              </a:rPr>
              <a:t>property</a:t>
            </a:r>
            <a:endParaRPr lang="sk-SK" sz="4200" dirty="0">
              <a:solidFill>
                <a:schemeClr val="accent2">
                  <a:lumMod val="75000"/>
                </a:schemeClr>
              </a:solidFill>
            </a:endParaRPr>
          </a:p>
          <a:p>
            <a:pPr marL="514350" indent="-514350">
              <a:buFont typeface="+mj-lt"/>
              <a:buAutoNum type="arabicPeriod"/>
            </a:pPr>
            <a:r>
              <a:rPr lang="sk-SK" sz="4200" dirty="0"/>
              <a:t>Ale čo keď chcete podľa viacerých </a:t>
            </a:r>
            <a:r>
              <a:rPr lang="sk-SK" sz="4200" dirty="0" err="1"/>
              <a:t>props</a:t>
            </a:r>
            <a:r>
              <a:rPr lang="sk-SK" sz="4200" dirty="0"/>
              <a:t> alebo napr. podľa „</a:t>
            </a:r>
            <a:r>
              <a:rPr lang="sk-SK" sz="4200" dirty="0" err="1"/>
              <a:t>length</a:t>
            </a:r>
            <a:r>
              <a:rPr lang="sk-SK" sz="4200" dirty="0"/>
              <a:t>“, nepridávajte ďalšie parametre a zamyslite </a:t>
            </a:r>
            <a:r>
              <a:rPr lang="sk-SK" sz="4200" dirty="0">
                <a:solidFill>
                  <a:schemeClr val="accent6">
                    <a:lumMod val="50000"/>
                  </a:schemeClr>
                </a:solidFill>
              </a:rPr>
              <a:t>sa či nespravíte miesto X parametrov funkciu</a:t>
            </a:r>
          </a:p>
          <a:p>
            <a:pPr marL="514350" indent="-514350">
              <a:buFont typeface="+mj-lt"/>
              <a:buAutoNum type="arabicPeriod"/>
            </a:pPr>
            <a:r>
              <a:rPr lang="sk-SK" sz="4200" dirty="0">
                <a:solidFill>
                  <a:schemeClr val="accent6">
                    <a:lumMod val="50000"/>
                  </a:schemeClr>
                </a:solidFill>
              </a:rPr>
              <a:t>A keď spravíte to zelené tak skúste </a:t>
            </a:r>
            <a:r>
              <a:rPr lang="sk-SK" sz="4200" dirty="0" err="1">
                <a:solidFill>
                  <a:schemeClr val="accent6">
                    <a:lumMod val="50000"/>
                  </a:schemeClr>
                </a:solidFill>
              </a:rPr>
              <a:t>backward</a:t>
            </a:r>
            <a:r>
              <a:rPr lang="sk-SK" sz="4200" dirty="0">
                <a:solidFill>
                  <a:schemeClr val="accent6">
                    <a:lumMod val="50000"/>
                  </a:schemeClr>
                </a:solidFill>
              </a:rPr>
              <a:t> </a:t>
            </a:r>
            <a:r>
              <a:rPr lang="sk-SK" sz="4200" dirty="0" err="1">
                <a:solidFill>
                  <a:schemeClr val="accent6">
                    <a:lumMod val="50000"/>
                  </a:schemeClr>
                </a:solidFill>
              </a:rPr>
              <a:t>compatible</a:t>
            </a:r>
            <a:r>
              <a:rPr lang="sk-SK" sz="4200" dirty="0">
                <a:solidFill>
                  <a:schemeClr val="accent6">
                    <a:lumMod val="50000"/>
                  </a:schemeClr>
                </a:solidFill>
              </a:rPr>
              <a:t> (interne funkcia, na vstupe </a:t>
            </a:r>
            <a:r>
              <a:rPr lang="sk-SK" sz="4200" dirty="0" err="1">
                <a:solidFill>
                  <a:schemeClr val="accent6">
                    <a:lumMod val="50000"/>
                  </a:schemeClr>
                </a:solidFill>
              </a:rPr>
              <a:t>string</a:t>
            </a:r>
            <a:r>
              <a:rPr lang="sk-SK" sz="4200" dirty="0">
                <a:solidFill>
                  <a:schemeClr val="accent6">
                    <a:lumMod val="50000"/>
                  </a:schemeClr>
                </a:solidFill>
              </a:rPr>
              <a:t>)</a:t>
            </a:r>
          </a:p>
          <a:p>
            <a:pPr marL="514350" indent="-514350">
              <a:buFont typeface="+mj-lt"/>
              <a:buAutoNum type="arabicPeriod"/>
            </a:pPr>
            <a:r>
              <a:rPr lang="sk-SK" sz="4200" dirty="0"/>
              <a:t>A keď už „otravujete“ z funkciami na vstupe </a:t>
            </a:r>
            <a:r>
              <a:rPr lang="sk-SK" sz="4200" dirty="0">
                <a:solidFill>
                  <a:schemeClr val="accent6">
                    <a:lumMod val="50000"/>
                  </a:schemeClr>
                </a:solidFill>
              </a:rPr>
              <a:t>dajte im </a:t>
            </a:r>
            <a:r>
              <a:rPr lang="sk-SK" sz="4200" dirty="0" err="1">
                <a:solidFill>
                  <a:schemeClr val="accent6">
                    <a:lumMod val="50000"/>
                  </a:schemeClr>
                </a:solidFill>
              </a:rPr>
              <a:t>defaulty</a:t>
            </a:r>
            <a:endParaRPr lang="sk-SK" sz="4200" dirty="0">
              <a:solidFill>
                <a:schemeClr val="accent6">
                  <a:lumMod val="50000"/>
                </a:schemeClr>
              </a:solidFill>
            </a:endParaRPr>
          </a:p>
          <a:p>
            <a:pPr marL="0" indent="0">
              <a:buNone/>
            </a:pPr>
            <a:endParaRPr lang="sk-SK" dirty="0"/>
          </a:p>
          <a:p>
            <a:pPr marL="0" indent="0">
              <a:buNone/>
            </a:pPr>
            <a:endParaRPr lang="sk-SK" dirty="0"/>
          </a:p>
          <a:p>
            <a:pPr marL="0" indent="0">
              <a:buNone/>
            </a:pPr>
            <a:endParaRPr lang="sk-SK" dirty="0"/>
          </a:p>
        </p:txBody>
      </p:sp>
      <p:sp>
        <p:nvSpPr>
          <p:cNvPr id="15" name="Rectangle 14">
            <a:extLst>
              <a:ext uri="{FF2B5EF4-FFF2-40B4-BE49-F238E27FC236}">
                <a16:creationId xmlns:a16="http://schemas.microsoft.com/office/drawing/2014/main" id="{E74826AD-C9AC-FA49-AF2B-85F9BDF14513}"/>
              </a:ext>
            </a:extLst>
          </p:cNvPr>
          <p:cNvSpPr/>
          <p:nvPr/>
        </p:nvSpPr>
        <p:spPr>
          <a:xfrm>
            <a:off x="495713" y="6308209"/>
            <a:ext cx="5476179" cy="369332"/>
          </a:xfrm>
          <a:prstGeom prst="rect">
            <a:avLst/>
          </a:prstGeom>
        </p:spPr>
        <p:txBody>
          <a:bodyPr wrap="none">
            <a:spAutoFit/>
          </a:bodyPr>
          <a:lstStyle/>
          <a:p>
            <a:r>
              <a:rPr lang="sk-SK" dirty="0"/>
              <a:t>Je to spravidla postupný </a:t>
            </a:r>
            <a:r>
              <a:rPr lang="sk-SK" dirty="0" err="1"/>
              <a:t>refactor</a:t>
            </a:r>
            <a:r>
              <a:rPr lang="sk-SK" dirty="0"/>
              <a:t>, nie „</a:t>
            </a:r>
            <a:r>
              <a:rPr lang="sk-SK" dirty="0" err="1"/>
              <a:t>first</a:t>
            </a:r>
            <a:r>
              <a:rPr lang="sk-SK" dirty="0"/>
              <a:t> </a:t>
            </a:r>
            <a:r>
              <a:rPr lang="sk-SK" dirty="0" err="1"/>
              <a:t>look</a:t>
            </a:r>
            <a:r>
              <a:rPr lang="sk-SK" dirty="0"/>
              <a:t> design“</a:t>
            </a:r>
          </a:p>
        </p:txBody>
      </p:sp>
      <p:sp>
        <p:nvSpPr>
          <p:cNvPr id="17" name="Rectangle 16">
            <a:extLst>
              <a:ext uri="{FF2B5EF4-FFF2-40B4-BE49-F238E27FC236}">
                <a16:creationId xmlns:a16="http://schemas.microsoft.com/office/drawing/2014/main" id="{9CE175C5-2CF1-4A4C-A99A-E04924A1B67B}"/>
              </a:ext>
            </a:extLst>
          </p:cNvPr>
          <p:cNvSpPr/>
          <p:nvPr/>
        </p:nvSpPr>
        <p:spPr>
          <a:xfrm>
            <a:off x="8128412" y="2165981"/>
            <a:ext cx="458375" cy="177169"/>
          </a:xfrm>
          <a:prstGeom prst="rect">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36404A7-9248-C44E-8A3E-96B0479DC440}"/>
              </a:ext>
            </a:extLst>
          </p:cNvPr>
          <p:cNvSpPr/>
          <p:nvPr/>
        </p:nvSpPr>
        <p:spPr>
          <a:xfrm>
            <a:off x="9459298" y="2632707"/>
            <a:ext cx="747916" cy="210507"/>
          </a:xfrm>
          <a:prstGeom prst="rect">
            <a:avLst/>
          </a:prstGeom>
          <a:solidFill>
            <a:schemeClr val="accent2">
              <a:alpha val="3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DCFBE59-D065-644E-A993-0584A9514A96}"/>
              </a:ext>
            </a:extLst>
          </p:cNvPr>
          <p:cNvSpPr/>
          <p:nvPr/>
        </p:nvSpPr>
        <p:spPr>
          <a:xfrm>
            <a:off x="9370604" y="2843214"/>
            <a:ext cx="747916" cy="210507"/>
          </a:xfrm>
          <a:prstGeom prst="rect">
            <a:avLst/>
          </a:prstGeom>
          <a:solidFill>
            <a:schemeClr val="accent2">
              <a:alpha val="3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65FB31C-EA73-354B-9625-9A007F2820A0}"/>
              </a:ext>
            </a:extLst>
          </p:cNvPr>
          <p:cNvSpPr/>
          <p:nvPr/>
        </p:nvSpPr>
        <p:spPr>
          <a:xfrm>
            <a:off x="11536833" y="3530753"/>
            <a:ext cx="321792" cy="226860"/>
          </a:xfrm>
          <a:prstGeom prst="rect">
            <a:avLst/>
          </a:prstGeom>
          <a:solidFill>
            <a:schemeClr val="accent6">
              <a:alpha val="3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A3C1C6C-CE92-E141-AC09-6D77816AA705}"/>
              </a:ext>
            </a:extLst>
          </p:cNvPr>
          <p:cNvSpPr/>
          <p:nvPr/>
        </p:nvSpPr>
        <p:spPr>
          <a:xfrm>
            <a:off x="9422769" y="3315570"/>
            <a:ext cx="849943" cy="210507"/>
          </a:xfrm>
          <a:prstGeom prst="rect">
            <a:avLst/>
          </a:prstGeom>
          <a:solidFill>
            <a:schemeClr val="accent6">
              <a:alpha val="3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85570C7-E54F-3F4B-B63D-F28237FBADEC}"/>
              </a:ext>
            </a:extLst>
          </p:cNvPr>
          <p:cNvSpPr/>
          <p:nvPr/>
        </p:nvSpPr>
        <p:spPr>
          <a:xfrm>
            <a:off x="9629775" y="3526077"/>
            <a:ext cx="1724025" cy="226860"/>
          </a:xfrm>
          <a:prstGeom prst="rect">
            <a:avLst/>
          </a:prstGeom>
          <a:solidFill>
            <a:schemeClr val="accent6">
              <a:alpha val="3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3C78D80-7041-8C45-84A8-C972918411AD}"/>
              </a:ext>
            </a:extLst>
          </p:cNvPr>
          <p:cNvSpPr/>
          <p:nvPr/>
        </p:nvSpPr>
        <p:spPr>
          <a:xfrm>
            <a:off x="9279403" y="4458620"/>
            <a:ext cx="350372" cy="210507"/>
          </a:xfrm>
          <a:prstGeom prst="rect">
            <a:avLst/>
          </a:prstGeom>
          <a:solidFill>
            <a:schemeClr val="accent6">
              <a:alpha val="3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5971D01-2D67-7247-BA18-BF845E0F7F04}"/>
              </a:ext>
            </a:extLst>
          </p:cNvPr>
          <p:cNvSpPr/>
          <p:nvPr/>
        </p:nvSpPr>
        <p:spPr>
          <a:xfrm>
            <a:off x="8229728" y="1889811"/>
            <a:ext cx="536955" cy="2454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76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3" grpId="0" animBg="1"/>
      <p:bldP spid="24" grpId="0" animBg="1"/>
      <p:bldP spid="2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E123-4240-C947-91B9-FB720868A2A5}"/>
              </a:ext>
            </a:extLst>
          </p:cNvPr>
          <p:cNvSpPr>
            <a:spLocks noGrp="1"/>
          </p:cNvSpPr>
          <p:nvPr>
            <p:ph type="title"/>
          </p:nvPr>
        </p:nvSpPr>
        <p:spPr/>
        <p:txBody>
          <a:bodyPr/>
          <a:lstStyle/>
          <a:p>
            <a:r>
              <a:rPr lang="en-GB" dirty="0"/>
              <a:t>parametrized generation, iterations</a:t>
            </a:r>
          </a:p>
        </p:txBody>
      </p:sp>
      <p:sp>
        <p:nvSpPr>
          <p:cNvPr id="3" name="Text Placeholder 2">
            <a:extLst>
              <a:ext uri="{FF2B5EF4-FFF2-40B4-BE49-F238E27FC236}">
                <a16:creationId xmlns:a16="http://schemas.microsoft.com/office/drawing/2014/main" id="{227D8662-216A-534A-B3C5-9E4CB2AF0D59}"/>
              </a:ext>
            </a:extLst>
          </p:cNvPr>
          <p:cNvSpPr>
            <a:spLocks noGrp="1"/>
          </p:cNvSpPr>
          <p:nvPr>
            <p:ph idx="1"/>
          </p:nvPr>
        </p:nvSpPr>
        <p:spPr/>
        <p:txBody>
          <a:bodyPr>
            <a:normAutofit fontScale="92500" lnSpcReduction="10000"/>
          </a:bodyPr>
          <a:lstStyle/>
          <a:p>
            <a:r>
              <a:rPr lang="en-US" dirty="0"/>
              <a:t>from RX JS: generate(</a:t>
            </a:r>
            <a:br>
              <a:rPr lang="en-US" dirty="0"/>
            </a:br>
            <a:r>
              <a:rPr lang="en-US" dirty="0"/>
              <a:t>	0, 		// start with this value</a:t>
            </a:r>
            <a:br>
              <a:rPr lang="en-US" dirty="0"/>
            </a:br>
            <a:r>
              <a:rPr lang="en-US" dirty="0"/>
              <a:t>	x =&gt; x &lt; 10, 	// condition: emit as long as a value is less than 10</a:t>
            </a:r>
            <a:br>
              <a:rPr lang="en-US" dirty="0"/>
            </a:br>
            <a:r>
              <a:rPr lang="en-US" dirty="0"/>
              <a:t>	x =&gt; x*2 	// iteration: double the previous value</a:t>
            </a:r>
            <a:br>
              <a:rPr lang="en-US" dirty="0"/>
            </a:br>
            <a:r>
              <a:rPr lang="en-US" dirty="0"/>
              <a:t>)</a:t>
            </a:r>
          </a:p>
          <a:p>
            <a:r>
              <a:rPr lang="en-US" dirty="0" err="1"/>
              <a:t>async.js</a:t>
            </a:r>
            <a:r>
              <a:rPr lang="en-US" dirty="0"/>
              <a:t> </a:t>
            </a:r>
          </a:p>
          <a:p>
            <a:pPr lvl="1"/>
            <a:r>
              <a:rPr lang="en-US" dirty="0" err="1"/>
              <a:t>doWhilst</a:t>
            </a:r>
            <a:r>
              <a:rPr lang="en-US" dirty="0"/>
              <a:t>, whilst, until, </a:t>
            </a:r>
            <a:r>
              <a:rPr lang="en-US" dirty="0" err="1"/>
              <a:t>doUntil</a:t>
            </a:r>
            <a:endParaRPr lang="en-US" dirty="0"/>
          </a:p>
          <a:p>
            <a:pPr lvl="1"/>
            <a:endParaRPr lang="en-US" dirty="0"/>
          </a:p>
          <a:p>
            <a:r>
              <a:rPr lang="en-US" dirty="0" err="1"/>
              <a:t>Hlavnou</a:t>
            </a:r>
            <a:r>
              <a:rPr lang="en-US" dirty="0"/>
              <a:t> </a:t>
            </a:r>
            <a:r>
              <a:rPr lang="en-US" dirty="0" err="1"/>
              <a:t>výhodou</a:t>
            </a:r>
            <a:r>
              <a:rPr lang="en-US" dirty="0"/>
              <a:t> je, </a:t>
            </a:r>
            <a:r>
              <a:rPr lang="en-US" dirty="0" err="1"/>
              <a:t>že</a:t>
            </a:r>
            <a:r>
              <a:rPr lang="en-US" dirty="0"/>
              <a:t> iteration, condition a </a:t>
            </a:r>
            <a:r>
              <a:rPr lang="en-US" dirty="0" err="1"/>
              <a:t>ostatné</a:t>
            </a:r>
            <a:r>
              <a:rPr lang="en-US" dirty="0"/>
              <a:t> </a:t>
            </a:r>
            <a:r>
              <a:rPr lang="en-US" dirty="0" err="1"/>
              <a:t>prvky</a:t>
            </a:r>
            <a:r>
              <a:rPr lang="en-US" dirty="0"/>
              <a:t> </a:t>
            </a:r>
            <a:r>
              <a:rPr lang="en-US" dirty="0" err="1"/>
              <a:t>daného</a:t>
            </a:r>
            <a:r>
              <a:rPr lang="en-US" dirty="0"/>
              <a:t> </a:t>
            </a:r>
            <a:r>
              <a:rPr lang="en-US" dirty="0" err="1"/>
              <a:t>loopu</a:t>
            </a:r>
            <a:r>
              <a:rPr lang="en-US" dirty="0"/>
              <a:t> </a:t>
            </a:r>
            <a:r>
              <a:rPr lang="en-US" dirty="0" err="1"/>
              <a:t>sú</a:t>
            </a:r>
            <a:r>
              <a:rPr lang="en-US" dirty="0"/>
              <a:t> </a:t>
            </a:r>
            <a:r>
              <a:rPr lang="en-US" dirty="0" err="1"/>
              <a:t>funkcie</a:t>
            </a:r>
            <a:r>
              <a:rPr lang="en-US" dirty="0"/>
              <a:t> (a </a:t>
            </a:r>
            <a:r>
              <a:rPr lang="en-US" dirty="0" err="1"/>
              <a:t>môožu</a:t>
            </a:r>
            <a:r>
              <a:rPr lang="en-US" dirty="0"/>
              <a:t> </a:t>
            </a:r>
            <a:r>
              <a:rPr lang="en-US" dirty="0" err="1"/>
              <a:t>byť</a:t>
            </a:r>
            <a:r>
              <a:rPr lang="en-US" dirty="0"/>
              <a:t> async), </a:t>
            </a:r>
            <a:r>
              <a:rPr lang="en-US" dirty="0" err="1"/>
              <a:t>čo</a:t>
            </a:r>
            <a:r>
              <a:rPr lang="en-US" dirty="0"/>
              <a:t> </a:t>
            </a:r>
            <a:r>
              <a:rPr lang="en-US" dirty="0" err="1"/>
              <a:t>sa</a:t>
            </a:r>
            <a:r>
              <a:rPr lang="en-US" dirty="0"/>
              <a:t> </a:t>
            </a:r>
            <a:r>
              <a:rPr lang="en-US" dirty="0" err="1"/>
              <a:t>Vám</a:t>
            </a:r>
            <a:r>
              <a:rPr lang="en-US" dirty="0"/>
              <a:t> z for, while </a:t>
            </a:r>
            <a:r>
              <a:rPr lang="en-US" dirty="0" err="1"/>
              <a:t>atď</a:t>
            </a:r>
            <a:r>
              <a:rPr lang="en-US" dirty="0"/>
              <a:t> </a:t>
            </a:r>
            <a:r>
              <a:rPr lang="en-US" dirty="0" err="1"/>
              <a:t>nepodarí</a:t>
            </a:r>
            <a:r>
              <a:rPr lang="en-US" dirty="0"/>
              <a:t> </a:t>
            </a:r>
            <a:r>
              <a:rPr lang="en-US" dirty="0" err="1"/>
              <a:t>napísať</a:t>
            </a:r>
            <a:r>
              <a:rPr lang="en-US" dirty="0"/>
              <a:t>.</a:t>
            </a:r>
          </a:p>
          <a:p>
            <a:r>
              <a:rPr lang="en-US" dirty="0" err="1"/>
              <a:t>Konštrukcie</a:t>
            </a:r>
            <a:r>
              <a:rPr lang="en-US" dirty="0"/>
              <a:t> z </a:t>
            </a:r>
            <a:r>
              <a:rPr lang="en-US" dirty="0" err="1"/>
              <a:t>funkciami</a:t>
            </a:r>
            <a:r>
              <a:rPr lang="en-US" dirty="0"/>
              <a:t> </a:t>
            </a:r>
            <a:r>
              <a:rPr lang="en-US" dirty="0" err="1"/>
              <a:t>sú</a:t>
            </a:r>
            <a:r>
              <a:rPr lang="en-US" dirty="0"/>
              <a:t> </a:t>
            </a:r>
            <a:r>
              <a:rPr lang="en-US" dirty="0" err="1"/>
              <a:t>podstatne</a:t>
            </a:r>
            <a:r>
              <a:rPr lang="en-US" dirty="0"/>
              <a:t> “</a:t>
            </a:r>
            <a:r>
              <a:rPr lang="en-US" dirty="0" err="1"/>
              <a:t>flexibilnejšie</a:t>
            </a:r>
            <a:r>
              <a:rPr lang="en-US" dirty="0"/>
              <a:t>”</a:t>
            </a:r>
            <a:endParaRPr lang="en-GB" dirty="0"/>
          </a:p>
        </p:txBody>
      </p:sp>
    </p:spTree>
    <p:extLst>
      <p:ext uri="{BB962C8B-B14F-4D97-AF65-F5344CB8AC3E}">
        <p14:creationId xmlns:p14="http://schemas.microsoft.com/office/powerpoint/2010/main" val="2608589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A463A3-B446-E74C-A1F7-C2BAD8773907}"/>
              </a:ext>
            </a:extLst>
          </p:cNvPr>
          <p:cNvSpPr>
            <a:spLocks noGrp="1"/>
          </p:cNvSpPr>
          <p:nvPr>
            <p:ph type="title"/>
          </p:nvPr>
        </p:nvSpPr>
        <p:spPr/>
        <p:txBody>
          <a:bodyPr/>
          <a:lstStyle/>
          <a:p>
            <a:r>
              <a:rPr lang="en-GB"/>
              <a:t>parametrized algorithms</a:t>
            </a:r>
          </a:p>
        </p:txBody>
      </p:sp>
      <p:sp>
        <p:nvSpPr>
          <p:cNvPr id="5" name="Text Placeholder 4">
            <a:extLst>
              <a:ext uri="{FF2B5EF4-FFF2-40B4-BE49-F238E27FC236}">
                <a16:creationId xmlns:a16="http://schemas.microsoft.com/office/drawing/2014/main" id="{9865D15B-02A6-AA45-B9C8-FD210A696AED}"/>
              </a:ext>
            </a:extLst>
          </p:cNvPr>
          <p:cNvSpPr>
            <a:spLocks noGrp="1"/>
          </p:cNvSpPr>
          <p:nvPr>
            <p:ph type="body" sz="quarter" idx="1"/>
          </p:nvPr>
        </p:nvSpPr>
        <p:spPr>
          <a:xfrm>
            <a:off x="839787" y="3479982"/>
            <a:ext cx="5157789" cy="2693095"/>
          </a:xfrm>
        </p:spPr>
        <p:txBody>
          <a:bodyPr anchor="t">
            <a:normAutofit lnSpcReduction="10000"/>
          </a:bodyPr>
          <a:lstStyle/>
          <a:p>
            <a:pPr marL="342900" indent="-342900">
              <a:buFont typeface="Arial" panose="020B0604020202020204" pitchFamily="34" charset="0"/>
              <a:buChar char="•"/>
            </a:pPr>
            <a:r>
              <a:rPr lang="en-GB" sz="2000" b="0" err="1">
                <a:latin typeface="Courier New" panose="02070309020205020404" pitchFamily="49" charset="0"/>
                <a:cs typeface="Courier New" panose="02070309020205020404" pitchFamily="49" charset="0"/>
              </a:rPr>
              <a:t>replaceSpaces</a:t>
            </a:r>
            <a:r>
              <a:rPr lang="en-GB" sz="2000" b="0">
                <a:latin typeface="Courier New" panose="02070309020205020404" pitchFamily="49" charset="0"/>
                <a:cs typeface="Courier New" panose="02070309020205020404" pitchFamily="49" charset="0"/>
              </a:rPr>
              <a:t>(</a:t>
            </a:r>
            <a:r>
              <a:rPr lang="en-GB" sz="2000" b="0" err="1">
                <a:latin typeface="Courier New" panose="02070309020205020404" pitchFamily="49" charset="0"/>
                <a:cs typeface="Courier New" panose="02070309020205020404" pitchFamily="49" charset="0"/>
              </a:rPr>
              <a:t>str</a:t>
            </a:r>
            <a:r>
              <a:rPr lang="en-GB" sz="2000" b="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GB" sz="2000" b="0" err="1">
                <a:latin typeface="Courier New" panose="02070309020205020404" pitchFamily="49" charset="0"/>
                <a:cs typeface="Courier New" panose="02070309020205020404" pitchFamily="49" charset="0"/>
              </a:rPr>
              <a:t>removeNewLines</a:t>
            </a:r>
            <a:endParaRPr lang="en-GB" sz="2000" b="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GB" sz="2000" b="0" err="1">
                <a:latin typeface="Courier New" panose="02070309020205020404" pitchFamily="49" charset="0"/>
                <a:cs typeface="Courier New" panose="02070309020205020404" pitchFamily="49" charset="0"/>
              </a:rPr>
              <a:t>removeEmplyLines</a:t>
            </a:r>
            <a:endParaRPr lang="en-GB" sz="2000" b="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GB" sz="2000" b="0" err="1">
                <a:latin typeface="Courier New" panose="02070309020205020404" pitchFamily="49" charset="0"/>
                <a:cs typeface="Courier New" panose="02070309020205020404" pitchFamily="49" charset="0"/>
              </a:rPr>
              <a:t>sortById</a:t>
            </a:r>
            <a:endParaRPr lang="en-GB" sz="2000" b="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GB" sz="2000" b="0" err="1">
                <a:latin typeface="Courier New" panose="02070309020205020404" pitchFamily="49" charset="0"/>
                <a:cs typeface="Courier New" panose="02070309020205020404" pitchFamily="49" charset="0"/>
              </a:rPr>
              <a:t>sortCaseInsensitive</a:t>
            </a:r>
            <a:endParaRPr lang="en-GB" sz="2000" b="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GB" sz="2000" b="0" err="1">
                <a:latin typeface="Courier New" panose="02070309020205020404" pitchFamily="49" charset="0"/>
                <a:cs typeface="Courier New" panose="02070309020205020404" pitchFamily="49" charset="0"/>
              </a:rPr>
              <a:t>findOldest</a:t>
            </a:r>
            <a:r>
              <a:rPr lang="en-GB" sz="2000" b="0">
                <a:latin typeface="Courier New" panose="02070309020205020404" pitchFamily="49" charset="0"/>
                <a:cs typeface="Courier New" panose="02070309020205020404" pitchFamily="49" charset="0"/>
              </a:rPr>
              <a:t>(</a:t>
            </a:r>
            <a:r>
              <a:rPr lang="en-GB" sz="2000" b="0" err="1">
                <a:latin typeface="Courier New" panose="02070309020205020404" pitchFamily="49" charset="0"/>
                <a:cs typeface="Courier New" panose="02070309020205020404" pitchFamily="49" charset="0"/>
              </a:rPr>
              <a:t>arr</a:t>
            </a:r>
            <a:r>
              <a:rPr lang="en-GB" sz="2000" b="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GB" sz="2000" b="0" err="1">
                <a:latin typeface="Courier New" panose="02070309020205020404" pitchFamily="49" charset="0"/>
                <a:cs typeface="Courier New" panose="02070309020205020404" pitchFamily="49" charset="0"/>
              </a:rPr>
              <a:t>serializeNonPrivate</a:t>
            </a:r>
            <a:r>
              <a:rPr lang="en-GB" sz="2000" b="0">
                <a:latin typeface="Courier New" panose="02070309020205020404" pitchFamily="49" charset="0"/>
                <a:cs typeface="Courier New" panose="02070309020205020404" pitchFamily="49" charset="0"/>
              </a:rPr>
              <a:t>(</a:t>
            </a:r>
            <a:r>
              <a:rPr lang="en-GB" sz="2000" b="0" err="1">
                <a:latin typeface="Courier New" panose="02070309020205020404" pitchFamily="49" charset="0"/>
                <a:cs typeface="Courier New" panose="02070309020205020404" pitchFamily="49" charset="0"/>
              </a:rPr>
              <a:t>obj</a:t>
            </a:r>
            <a:r>
              <a:rPr lang="en-GB" sz="2000" b="0">
                <a:latin typeface="Courier New" panose="02070309020205020404" pitchFamily="49" charset="0"/>
                <a:cs typeface="Courier New" panose="02070309020205020404" pitchFamily="49" charset="0"/>
              </a:rPr>
              <a:t>)</a:t>
            </a:r>
          </a:p>
          <a:p>
            <a:endParaRPr lang="en-GB" sz="2000">
              <a:latin typeface="Courier New" panose="02070309020205020404" pitchFamily="49" charset="0"/>
              <a:cs typeface="Courier New" panose="02070309020205020404" pitchFamily="49" charset="0"/>
            </a:endParaRPr>
          </a:p>
        </p:txBody>
      </p:sp>
      <p:sp>
        <p:nvSpPr>
          <p:cNvPr id="9" name="Text Placeholder 8">
            <a:extLst>
              <a:ext uri="{FF2B5EF4-FFF2-40B4-BE49-F238E27FC236}">
                <a16:creationId xmlns:a16="http://schemas.microsoft.com/office/drawing/2014/main" id="{00C3A9F3-4926-AA49-B033-214B74CD5FB8}"/>
              </a:ext>
            </a:extLst>
          </p:cNvPr>
          <p:cNvSpPr>
            <a:spLocks noGrp="1"/>
          </p:cNvSpPr>
          <p:nvPr>
            <p:ph type="body" sz="quarter" idx="13"/>
          </p:nvPr>
        </p:nvSpPr>
        <p:spPr>
          <a:xfrm>
            <a:off x="6172200" y="3479982"/>
            <a:ext cx="5183188" cy="2770916"/>
          </a:xfrm>
        </p:spPr>
        <p:txBody>
          <a:bodyPr anchor="t">
            <a:normAutofit fontScale="92500"/>
          </a:bodyPr>
          <a:lstStyle/>
          <a:p>
            <a:r>
              <a:rPr lang="en-GB" sz="2000" err="1">
                <a:latin typeface="Courier New" panose="02070309020205020404" pitchFamily="49" charset="0"/>
                <a:cs typeface="Courier New" panose="02070309020205020404" pitchFamily="49" charset="0"/>
              </a:rPr>
              <a:t>str.replace</a:t>
            </a:r>
            <a:r>
              <a:rPr lang="en-GB" sz="2000">
                <a:latin typeface="Courier New" panose="02070309020205020404" pitchFamily="49" charset="0"/>
                <a:cs typeface="Courier New" panose="02070309020205020404" pitchFamily="49" charset="0"/>
              </a:rPr>
              <a:t>(spaces,"-")</a:t>
            </a:r>
          </a:p>
          <a:p>
            <a:r>
              <a:rPr lang="en-GB" sz="2000" err="1">
                <a:latin typeface="Courier New" panose="02070309020205020404" pitchFamily="49" charset="0"/>
                <a:cs typeface="Courier New" panose="02070309020205020404" pitchFamily="49" charset="0"/>
              </a:rPr>
              <a:t>str.replace</a:t>
            </a:r>
            <a:r>
              <a:rPr lang="en-GB" sz="2000">
                <a:latin typeface="Courier New" panose="02070309020205020404" pitchFamily="49" charset="0"/>
                <a:cs typeface="Courier New" panose="02070309020205020404" pitchFamily="49" charset="0"/>
              </a:rPr>
              <a:t>(newlines,"")</a:t>
            </a:r>
          </a:p>
          <a:p>
            <a:r>
              <a:rPr lang="en-GB" sz="2000" err="1">
                <a:latin typeface="Courier New" panose="02070309020205020404" pitchFamily="49" charset="0"/>
                <a:cs typeface="Courier New" panose="02070309020205020404" pitchFamily="49" charset="0"/>
              </a:rPr>
              <a:t>str.replace</a:t>
            </a:r>
            <a:r>
              <a:rPr lang="en-GB" sz="2000">
                <a:latin typeface="Courier New" panose="02070309020205020404" pitchFamily="49" charset="0"/>
                <a:cs typeface="Courier New" panose="02070309020205020404" pitchFamily="49" charset="0"/>
              </a:rPr>
              <a:t>(</a:t>
            </a:r>
            <a:r>
              <a:rPr lang="en-GB" sz="2000" err="1">
                <a:latin typeface="Courier New" panose="02070309020205020404" pitchFamily="49" charset="0"/>
                <a:cs typeface="Courier New" panose="02070309020205020404" pitchFamily="49" charset="0"/>
              </a:rPr>
              <a:t>newlines,removeEmpty</a:t>
            </a:r>
            <a:r>
              <a:rPr lang="en-GB" sz="2000">
                <a:latin typeface="Courier New" panose="02070309020205020404" pitchFamily="49" charset="0"/>
                <a:cs typeface="Courier New" panose="02070309020205020404" pitchFamily="49" charset="0"/>
              </a:rPr>
              <a:t>)</a:t>
            </a:r>
          </a:p>
          <a:p>
            <a:r>
              <a:rPr lang="en-GB" sz="2000" err="1">
                <a:latin typeface="Courier New" panose="02070309020205020404" pitchFamily="49" charset="0"/>
                <a:cs typeface="Courier New" panose="02070309020205020404" pitchFamily="49" charset="0"/>
              </a:rPr>
              <a:t>arr.sort</a:t>
            </a:r>
            <a:r>
              <a:rPr lang="en-GB" sz="2000">
                <a:latin typeface="Courier New" panose="02070309020205020404" pitchFamily="49" charset="0"/>
                <a:cs typeface="Courier New" panose="02070309020205020404" pitchFamily="49" charset="0"/>
              </a:rPr>
              <a:t>(</a:t>
            </a:r>
            <a:r>
              <a:rPr lang="en-GB" sz="2000" err="1">
                <a:latin typeface="Courier New" panose="02070309020205020404" pitchFamily="49" charset="0"/>
                <a:cs typeface="Courier New" panose="02070309020205020404" pitchFamily="49" charset="0"/>
              </a:rPr>
              <a:t>byId</a:t>
            </a:r>
            <a:r>
              <a:rPr lang="en-GB" sz="2000">
                <a:latin typeface="Courier New" panose="02070309020205020404" pitchFamily="49" charset="0"/>
                <a:cs typeface="Courier New" panose="02070309020205020404" pitchFamily="49" charset="0"/>
              </a:rPr>
              <a:t>)</a:t>
            </a:r>
          </a:p>
          <a:p>
            <a:r>
              <a:rPr lang="en-GB" sz="2000" err="1">
                <a:latin typeface="Courier New" panose="02070309020205020404" pitchFamily="49" charset="0"/>
                <a:cs typeface="Courier New" panose="02070309020205020404" pitchFamily="49" charset="0"/>
              </a:rPr>
              <a:t>arr.sort</a:t>
            </a:r>
            <a:r>
              <a:rPr lang="en-GB" sz="2000">
                <a:latin typeface="Courier New" panose="02070309020205020404" pitchFamily="49" charset="0"/>
                <a:cs typeface="Courier New" panose="02070309020205020404" pitchFamily="49" charset="0"/>
              </a:rPr>
              <a:t>(</a:t>
            </a:r>
            <a:r>
              <a:rPr lang="en-GB" sz="2000" err="1">
                <a:latin typeface="Courier New" panose="02070309020205020404" pitchFamily="49" charset="0"/>
                <a:cs typeface="Courier New" panose="02070309020205020404" pitchFamily="49" charset="0"/>
              </a:rPr>
              <a:t>caseInsensitive</a:t>
            </a:r>
            <a:r>
              <a:rPr lang="en-GB" sz="2000">
                <a:latin typeface="Courier New" panose="02070309020205020404" pitchFamily="49" charset="0"/>
                <a:cs typeface="Courier New" panose="02070309020205020404" pitchFamily="49" charset="0"/>
              </a:rPr>
              <a:t>)</a:t>
            </a:r>
          </a:p>
          <a:p>
            <a:r>
              <a:rPr lang="en-GB" sz="2000" err="1">
                <a:latin typeface="Courier New" panose="02070309020205020404" pitchFamily="49" charset="0"/>
                <a:cs typeface="Courier New" panose="02070309020205020404" pitchFamily="49" charset="0"/>
              </a:rPr>
              <a:t>arr.find</a:t>
            </a:r>
            <a:r>
              <a:rPr lang="en-GB" sz="2000">
                <a:latin typeface="Courier New" panose="02070309020205020404" pitchFamily="49" charset="0"/>
                <a:cs typeface="Courier New" panose="02070309020205020404" pitchFamily="49" charset="0"/>
              </a:rPr>
              <a:t>(oldest)</a:t>
            </a:r>
          </a:p>
          <a:p>
            <a:r>
              <a:rPr lang="en-GB" sz="2000" err="1">
                <a:latin typeface="Courier New" panose="02070309020205020404" pitchFamily="49" charset="0"/>
                <a:cs typeface="Courier New" panose="02070309020205020404" pitchFamily="49" charset="0"/>
              </a:rPr>
              <a:t>json.stringify</a:t>
            </a:r>
            <a:r>
              <a:rPr lang="en-GB" sz="2000">
                <a:latin typeface="Courier New" panose="02070309020205020404" pitchFamily="49" charset="0"/>
                <a:cs typeface="Courier New" panose="02070309020205020404" pitchFamily="49" charset="0"/>
              </a:rPr>
              <a:t>(o, </a:t>
            </a:r>
            <a:r>
              <a:rPr lang="en-GB" sz="2000" err="1">
                <a:latin typeface="Courier New" panose="02070309020205020404" pitchFamily="49" charset="0"/>
                <a:cs typeface="Courier New" panose="02070309020205020404" pitchFamily="49" charset="0"/>
              </a:rPr>
              <a:t>nonPrivate</a:t>
            </a:r>
            <a:r>
              <a:rPr lang="en-GB" sz="2000">
                <a:latin typeface="Courier New" panose="02070309020205020404" pitchFamily="49" charset="0"/>
                <a:cs typeface="Courier New" panose="02070309020205020404" pitchFamily="49" charset="0"/>
              </a:rPr>
              <a:t>)</a:t>
            </a:r>
          </a:p>
        </p:txBody>
      </p:sp>
      <p:sp>
        <p:nvSpPr>
          <p:cNvPr id="10" name="TextBox 9">
            <a:extLst>
              <a:ext uri="{FF2B5EF4-FFF2-40B4-BE49-F238E27FC236}">
                <a16:creationId xmlns:a16="http://schemas.microsoft.com/office/drawing/2014/main" id="{4970F5B8-F315-8B44-9CC9-0B6D7380BDF5}"/>
              </a:ext>
            </a:extLst>
          </p:cNvPr>
          <p:cNvSpPr txBox="1"/>
          <p:nvPr/>
        </p:nvSpPr>
        <p:spPr>
          <a:xfrm>
            <a:off x="959370" y="1690688"/>
            <a:ext cx="6922727"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dirty="0" err="1"/>
              <a:t>Načo</a:t>
            </a:r>
            <a:r>
              <a:rPr lang="en-GB" dirty="0"/>
              <a:t> je to </a:t>
            </a:r>
            <a:r>
              <a:rPr lang="en-GB" dirty="0" err="1"/>
              <a:t>dobré</a:t>
            </a:r>
            <a:r>
              <a:rPr lang="en-GB" dirty="0"/>
              <a:t>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b="0" i="0" u="none" strike="noStrike" cap="none" spc="0" normalizeH="0" baseline="0" dirty="0" err="1">
                <a:ln>
                  <a:noFill/>
                </a:ln>
                <a:solidFill>
                  <a:srgbClr val="000000"/>
                </a:solidFill>
                <a:effectLst/>
                <a:uFillTx/>
                <a:latin typeface="+mn-lt"/>
                <a:ea typeface="+mn-ea"/>
                <a:cs typeface="+mn-cs"/>
                <a:sym typeface="Calibri"/>
              </a:rPr>
              <a:t>Miesto</a:t>
            </a:r>
            <a:r>
              <a:rPr kumimoji="0" lang="en-GB" b="0" i="0" u="none" strike="noStrike" cap="none" spc="0" normalizeH="0" baseline="0" dirty="0">
                <a:ln>
                  <a:noFill/>
                </a:ln>
                <a:solidFill>
                  <a:srgbClr val="000000"/>
                </a:solidFill>
                <a:effectLst/>
                <a:uFillTx/>
                <a:latin typeface="+mn-lt"/>
                <a:ea typeface="+mn-ea"/>
                <a:cs typeface="+mn-cs"/>
                <a:sym typeface="Calibri"/>
              </a:rPr>
              <a:t> </a:t>
            </a:r>
            <a:r>
              <a:rPr kumimoji="0" lang="en-GB" b="0" i="0" u="none" strike="noStrike" cap="none" spc="0" normalizeH="0" baseline="0" dirty="0" err="1">
                <a:ln>
                  <a:noFill/>
                </a:ln>
                <a:solidFill>
                  <a:srgbClr val="000000"/>
                </a:solidFill>
                <a:effectLst/>
                <a:uFillTx/>
                <a:latin typeface="+mn-lt"/>
                <a:ea typeface="+mn-ea"/>
                <a:cs typeface="+mn-cs"/>
                <a:sym typeface="Calibri"/>
              </a:rPr>
              <a:t>vym</a:t>
            </a:r>
            <a:r>
              <a:rPr lang="en-GB" dirty="0" err="1"/>
              <a:t>ýšlania</a:t>
            </a:r>
            <a:r>
              <a:rPr lang="en-GB" dirty="0"/>
              <a:t> mien </a:t>
            </a:r>
            <a:r>
              <a:rPr lang="en-GB" dirty="0" err="1"/>
              <a:t>funkcii</a:t>
            </a:r>
            <a:r>
              <a:rPr lang="en-GB" dirty="0"/>
              <a:t> a </a:t>
            </a:r>
            <a:r>
              <a:rPr lang="en-GB" dirty="0" err="1"/>
              <a:t>wrapovania</a:t>
            </a:r>
            <a:r>
              <a:rPr lang="en-GB" dirty="0"/>
              <a:t> </a:t>
            </a:r>
            <a:r>
              <a:rPr lang="en-GB" dirty="0" err="1"/>
              <a:t>funkcionality</a:t>
            </a:r>
            <a:r>
              <a:rPr lang="en-GB" dirty="0"/>
              <a:t>,</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b="0" i="0" u="none" strike="noStrike" cap="none" spc="0" normalizeH="0" baseline="0" dirty="0" err="1">
                <a:ln>
                  <a:noFill/>
                </a:ln>
                <a:solidFill>
                  <a:srgbClr val="000000"/>
                </a:solidFill>
                <a:effectLst/>
                <a:uFillTx/>
                <a:latin typeface="+mn-lt"/>
                <a:ea typeface="+mn-ea"/>
                <a:cs typeface="+mn-cs"/>
                <a:sym typeface="Calibri"/>
              </a:rPr>
              <a:t>Vymýšlame</a:t>
            </a:r>
            <a:r>
              <a:rPr kumimoji="0" lang="en-GB" b="0" i="0" u="none" strike="noStrike" cap="none" spc="0" normalizeH="0" baseline="0" dirty="0">
                <a:ln>
                  <a:noFill/>
                </a:ln>
                <a:solidFill>
                  <a:srgbClr val="000000"/>
                </a:solidFill>
                <a:effectLst/>
                <a:uFillTx/>
                <a:latin typeface="+mn-lt"/>
                <a:ea typeface="+mn-ea"/>
                <a:cs typeface="+mn-cs"/>
                <a:sym typeface="Calibri"/>
              </a:rPr>
              <a:t> </a:t>
            </a:r>
            <a:r>
              <a:rPr kumimoji="0" lang="en-GB" b="0" i="0" u="none" strike="noStrike" cap="none" spc="0" normalizeH="0" baseline="0" dirty="0" err="1">
                <a:ln>
                  <a:noFill/>
                </a:ln>
                <a:solidFill>
                  <a:srgbClr val="000000"/>
                </a:solidFill>
                <a:effectLst/>
                <a:uFillTx/>
                <a:latin typeface="+mn-lt"/>
                <a:ea typeface="+mn-ea"/>
                <a:cs typeface="+mn-cs"/>
                <a:sym typeface="Calibri"/>
              </a:rPr>
              <a:t>názvy</a:t>
            </a:r>
            <a:r>
              <a:rPr kumimoji="0" lang="en-GB" b="0" i="0" u="none" strike="noStrike" cap="none" spc="0" normalizeH="0" baseline="0" dirty="0">
                <a:ln>
                  <a:noFill/>
                </a:ln>
                <a:solidFill>
                  <a:srgbClr val="000000"/>
                </a:solidFill>
                <a:effectLst/>
                <a:uFillTx/>
                <a:latin typeface="+mn-lt"/>
                <a:ea typeface="+mn-ea"/>
                <a:cs typeface="+mn-cs"/>
                <a:sym typeface="Calibri"/>
              </a:rPr>
              <a:t> </a:t>
            </a:r>
            <a:r>
              <a:rPr kumimoji="0" lang="en-GB" b="0" i="0" u="none" strike="noStrike" cap="none" spc="0" normalizeH="0" baseline="0" dirty="0" err="1">
                <a:ln>
                  <a:noFill/>
                </a:ln>
                <a:solidFill>
                  <a:srgbClr val="000000"/>
                </a:solidFill>
                <a:effectLst/>
                <a:uFillTx/>
                <a:latin typeface="+mn-lt"/>
                <a:ea typeface="+mn-ea"/>
                <a:cs typeface="+mn-cs"/>
                <a:sym typeface="Calibri"/>
              </a:rPr>
              <a:t>replacerov</a:t>
            </a:r>
            <a:r>
              <a:rPr kumimoji="0" lang="en-GB" b="0" i="0" u="none" strike="noStrike" cap="none" spc="0" normalizeH="0" baseline="0" dirty="0">
                <a:ln>
                  <a:noFill/>
                </a:ln>
                <a:solidFill>
                  <a:srgbClr val="000000"/>
                </a:solidFill>
                <a:effectLst/>
                <a:uFillTx/>
                <a:latin typeface="+mn-lt"/>
                <a:ea typeface="+mn-ea"/>
                <a:cs typeface="+mn-cs"/>
                <a:sym typeface="Calibri"/>
              </a:rPr>
              <a:t>, </a:t>
            </a:r>
            <a:r>
              <a:rPr kumimoji="0" lang="en-GB" b="0" i="0" u="none" strike="noStrike" cap="none" spc="0" normalizeH="0" baseline="0" dirty="0" err="1">
                <a:ln>
                  <a:noFill/>
                </a:ln>
                <a:solidFill>
                  <a:srgbClr val="000000"/>
                </a:solidFill>
                <a:effectLst/>
                <a:uFillTx/>
                <a:latin typeface="+mn-lt"/>
                <a:ea typeface="+mn-ea"/>
                <a:cs typeface="+mn-cs"/>
                <a:sym typeface="Calibri"/>
              </a:rPr>
              <a:t>filtrov</a:t>
            </a:r>
            <a:r>
              <a:rPr kumimoji="0" lang="en-GB" b="0" i="0" u="none" strike="noStrike" cap="none" spc="0" normalizeH="0" baseline="0" dirty="0">
                <a:ln>
                  <a:noFill/>
                </a:ln>
                <a:solidFill>
                  <a:srgbClr val="000000"/>
                </a:solidFill>
                <a:effectLst/>
                <a:uFillTx/>
                <a:latin typeface="+mn-lt"/>
                <a:ea typeface="+mn-ea"/>
                <a:cs typeface="+mn-cs"/>
                <a:sym typeface="Calibri"/>
              </a:rPr>
              <a:t>, </a:t>
            </a:r>
            <a:r>
              <a:rPr kumimoji="0" lang="en-GB" b="0" i="0" u="none" strike="noStrike" cap="none" spc="0" normalizeH="0" baseline="0" dirty="0" err="1">
                <a:ln>
                  <a:noFill/>
                </a:ln>
                <a:solidFill>
                  <a:srgbClr val="000000"/>
                </a:solidFill>
                <a:effectLst/>
                <a:uFillTx/>
                <a:latin typeface="+mn-lt"/>
                <a:ea typeface="+mn-ea"/>
                <a:cs typeface="+mn-cs"/>
                <a:sym typeface="Calibri"/>
              </a:rPr>
              <a:t>comparatorov</a:t>
            </a:r>
            <a:r>
              <a:rPr kumimoji="0" lang="en-GB" b="0" i="0" u="none" strike="noStrike" cap="none" spc="0" normalizeH="0" baseline="0" dirty="0">
                <a:ln>
                  <a:noFill/>
                </a:ln>
                <a:solidFill>
                  <a:srgbClr val="000000"/>
                </a:solidFill>
                <a:effectLst/>
                <a:uFillTx/>
                <a:latin typeface="+mn-lt"/>
                <a:ea typeface="+mn-ea"/>
                <a:cs typeface="+mn-cs"/>
                <a:sym typeface="Calibri"/>
              </a:rPr>
              <a:t> a </a:t>
            </a:r>
            <a:r>
              <a:rPr kumimoji="0" lang="en-GB" b="0" i="0" u="none" strike="noStrike" cap="none" spc="0" normalizeH="0" baseline="0" dirty="0" err="1">
                <a:ln>
                  <a:noFill/>
                </a:ln>
                <a:solidFill>
                  <a:srgbClr val="000000"/>
                </a:solidFill>
                <a:effectLst/>
                <a:uFillTx/>
                <a:latin typeface="+mn-lt"/>
                <a:ea typeface="+mn-ea"/>
                <a:cs typeface="+mn-cs"/>
                <a:sym typeface="Calibri"/>
              </a:rPr>
              <a:t>reusujeme</a:t>
            </a:r>
            <a:r>
              <a:rPr kumimoji="0" lang="en-GB" b="0" i="0" u="none" strike="noStrike" cap="none" spc="0" normalizeH="0" baseline="0" dirty="0">
                <a:ln>
                  <a:noFill/>
                </a:ln>
                <a:solidFill>
                  <a:srgbClr val="000000"/>
                </a:solidFill>
                <a:effectLst/>
                <a:uFillTx/>
                <a:latin typeface="+mn-lt"/>
                <a:ea typeface="+mn-ea"/>
                <a:cs typeface="+mn-cs"/>
                <a:sym typeface="Calibri"/>
              </a:rPr>
              <a:t> ich</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err="1"/>
              <a:t>Máme</a:t>
            </a:r>
            <a:r>
              <a:rPr lang="en-GB" dirty="0"/>
              <a:t> </a:t>
            </a:r>
            <a:r>
              <a:rPr lang="en-GB" dirty="0" err="1"/>
              <a:t>väčšiu</a:t>
            </a:r>
            <a:r>
              <a:rPr lang="en-GB" dirty="0"/>
              <a:t> </a:t>
            </a:r>
            <a:r>
              <a:rPr lang="en-GB" dirty="0" err="1"/>
              <a:t>dynamiku</a:t>
            </a:r>
            <a:r>
              <a:rPr lang="en-GB" dirty="0"/>
              <a:t> a </a:t>
            </a:r>
            <a:r>
              <a:rPr lang="en-GB" dirty="0" err="1"/>
              <a:t>flexibilitu</a:t>
            </a:r>
            <a:r>
              <a:rPr lang="en-GB" dirty="0"/>
              <a:t>,</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b="0" i="0" u="none" strike="noStrike" cap="none" spc="0" normalizeH="0" baseline="0" dirty="0">
                <a:ln>
                  <a:noFill/>
                </a:ln>
                <a:solidFill>
                  <a:srgbClr val="000000"/>
                </a:solidFill>
                <a:effectLst/>
                <a:uFillTx/>
                <a:latin typeface="+mn-lt"/>
                <a:ea typeface="+mn-ea"/>
                <a:cs typeface="+mn-cs"/>
                <a:sym typeface="Calibri"/>
              </a:rPr>
              <a:t>… </a:t>
            </a:r>
          </a:p>
        </p:txBody>
      </p:sp>
    </p:spTree>
    <p:extLst>
      <p:ext uri="{BB962C8B-B14F-4D97-AF65-F5344CB8AC3E}">
        <p14:creationId xmlns:p14="http://schemas.microsoft.com/office/powerpoint/2010/main" val="212257007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D17C-FBEC-E148-8547-30236A519080}"/>
              </a:ext>
            </a:extLst>
          </p:cNvPr>
          <p:cNvSpPr>
            <a:spLocks noGrp="1"/>
          </p:cNvSpPr>
          <p:nvPr>
            <p:ph type="title"/>
          </p:nvPr>
        </p:nvSpPr>
        <p:spPr/>
        <p:txBody>
          <a:bodyPr/>
          <a:lstStyle/>
          <a:p>
            <a:r>
              <a:rPr lang="en-GB"/>
              <a:t>Pure functions</a:t>
            </a:r>
          </a:p>
        </p:txBody>
      </p:sp>
      <p:sp>
        <p:nvSpPr>
          <p:cNvPr id="3" name="Content Placeholder 2">
            <a:extLst>
              <a:ext uri="{FF2B5EF4-FFF2-40B4-BE49-F238E27FC236}">
                <a16:creationId xmlns:a16="http://schemas.microsoft.com/office/drawing/2014/main" id="{6A6D24CB-12B2-CC49-AB05-59DBE918D460}"/>
              </a:ext>
            </a:extLst>
          </p:cNvPr>
          <p:cNvSpPr>
            <a:spLocks noGrp="1"/>
          </p:cNvSpPr>
          <p:nvPr>
            <p:ph idx="1"/>
          </p:nvPr>
        </p:nvSpPr>
        <p:spPr/>
        <p:txBody>
          <a:bodyPr/>
          <a:lstStyle/>
          <a:p>
            <a:r>
              <a:rPr lang="en-US" b="1">
                <a:solidFill>
                  <a:srgbClr val="000000"/>
                </a:solidFill>
              </a:rPr>
              <a:t>Referential transparency:</a:t>
            </a:r>
            <a:r>
              <a:rPr lang="en-US">
                <a:solidFill>
                  <a:srgbClr val="000000"/>
                </a:solidFill>
              </a:rPr>
              <a:t> The function always gives the same return value for the same arguments. This means that the function </a:t>
            </a:r>
            <a:r>
              <a:rPr lang="en-US" b="1">
                <a:solidFill>
                  <a:srgbClr val="000000"/>
                </a:solidFill>
              </a:rPr>
              <a:t>cannot depend on any mutable state</a:t>
            </a:r>
            <a:r>
              <a:rPr lang="en-US">
                <a:solidFill>
                  <a:srgbClr val="000000"/>
                </a:solidFill>
              </a:rPr>
              <a:t>.</a:t>
            </a:r>
          </a:p>
          <a:p>
            <a:r>
              <a:rPr lang="en-US" b="1">
                <a:solidFill>
                  <a:srgbClr val="000000"/>
                </a:solidFill>
              </a:rPr>
              <a:t>Side-effect free:</a:t>
            </a:r>
            <a:r>
              <a:rPr lang="en-US">
                <a:solidFill>
                  <a:srgbClr val="000000"/>
                </a:solidFill>
              </a:rPr>
              <a:t> The function </a:t>
            </a:r>
            <a:r>
              <a:rPr lang="en-US" b="1">
                <a:solidFill>
                  <a:srgbClr val="000000"/>
                </a:solidFill>
              </a:rPr>
              <a:t>cannot cause any side effects</a:t>
            </a:r>
            <a:r>
              <a:rPr lang="en-US">
                <a:solidFill>
                  <a:srgbClr val="000000"/>
                </a:solidFill>
              </a:rPr>
              <a:t>. Side effects may include I/O (e.g., writing to the console or a log file), modifying a mutable object, reassigning a variable from outer scope, etc.</a:t>
            </a:r>
          </a:p>
          <a:p>
            <a:endParaRPr lang="en-GB"/>
          </a:p>
        </p:txBody>
      </p:sp>
    </p:spTree>
    <p:extLst>
      <p:ext uri="{BB962C8B-B14F-4D97-AF65-F5344CB8AC3E}">
        <p14:creationId xmlns:p14="http://schemas.microsoft.com/office/powerpoint/2010/main" val="3043661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0F3-B8FF-DB42-BE8B-46FE12BFD88B}"/>
              </a:ext>
            </a:extLst>
          </p:cNvPr>
          <p:cNvSpPr>
            <a:spLocks noGrp="1"/>
          </p:cNvSpPr>
          <p:nvPr>
            <p:ph type="title"/>
          </p:nvPr>
        </p:nvSpPr>
        <p:spPr/>
        <p:txBody>
          <a:bodyPr/>
          <a:lstStyle/>
          <a:p>
            <a:r>
              <a:rPr lang="en-GB"/>
              <a:t>transforming </a:t>
            </a:r>
            <a:r>
              <a:rPr lang="en-GB" err="1"/>
              <a:t>params</a:t>
            </a:r>
            <a:r>
              <a:rPr lang="en-GB"/>
              <a:t>, </a:t>
            </a:r>
            <a:br>
              <a:rPr lang="en-GB"/>
            </a:br>
            <a:r>
              <a:rPr lang="en-GB"/>
              <a:t>filtering arguments </a:t>
            </a:r>
          </a:p>
        </p:txBody>
      </p:sp>
      <p:pic>
        <p:nvPicPr>
          <p:cNvPr id="4" name="Content Placeholder 3">
            <a:extLst>
              <a:ext uri="{FF2B5EF4-FFF2-40B4-BE49-F238E27FC236}">
                <a16:creationId xmlns:a16="http://schemas.microsoft.com/office/drawing/2014/main" id="{2ABB8B3C-DB77-E54C-BC4B-9FEC8DC66BEC}"/>
              </a:ext>
            </a:extLst>
          </p:cNvPr>
          <p:cNvPicPr>
            <a:picLocks noGrp="1" noChangeAspect="1"/>
          </p:cNvPicPr>
          <p:nvPr>
            <p:ph idx="1"/>
          </p:nvPr>
        </p:nvPicPr>
        <p:blipFill>
          <a:blip r:embed="rId2"/>
          <a:stretch>
            <a:fillRect/>
          </a:stretch>
        </p:blipFill>
        <p:spPr>
          <a:xfrm>
            <a:off x="756007" y="2610287"/>
            <a:ext cx="6172592" cy="1561666"/>
          </a:xfrm>
          <a:prstGeom prst="rect">
            <a:avLst/>
          </a:prstGeom>
        </p:spPr>
      </p:pic>
      <p:pic>
        <p:nvPicPr>
          <p:cNvPr id="5" name="Picture 4">
            <a:extLst>
              <a:ext uri="{FF2B5EF4-FFF2-40B4-BE49-F238E27FC236}">
                <a16:creationId xmlns:a16="http://schemas.microsoft.com/office/drawing/2014/main" id="{C5CBE81C-3E29-F543-86A0-81C1F1A174C3}"/>
              </a:ext>
            </a:extLst>
          </p:cNvPr>
          <p:cNvPicPr>
            <a:picLocks noChangeAspect="1"/>
          </p:cNvPicPr>
          <p:nvPr/>
        </p:nvPicPr>
        <p:blipFill>
          <a:blip r:embed="rId3"/>
          <a:stretch>
            <a:fillRect/>
          </a:stretch>
        </p:blipFill>
        <p:spPr>
          <a:xfrm>
            <a:off x="756007" y="1724624"/>
            <a:ext cx="6172592" cy="766080"/>
          </a:xfrm>
          <a:prstGeom prst="rect">
            <a:avLst/>
          </a:prstGeom>
        </p:spPr>
      </p:pic>
      <p:sp>
        <p:nvSpPr>
          <p:cNvPr id="6" name="TextBox 5">
            <a:extLst>
              <a:ext uri="{FF2B5EF4-FFF2-40B4-BE49-F238E27FC236}">
                <a16:creationId xmlns:a16="http://schemas.microsoft.com/office/drawing/2014/main" id="{3BB3A17D-0BA7-094A-9ED6-AD9BDC97D9B9}"/>
              </a:ext>
            </a:extLst>
          </p:cNvPr>
          <p:cNvSpPr txBox="1"/>
          <p:nvPr/>
        </p:nvSpPr>
        <p:spPr>
          <a:xfrm>
            <a:off x="7298961" y="1303810"/>
            <a:ext cx="3086101" cy="369332"/>
          </a:xfrm>
          <a:prstGeom prst="rect">
            <a:avLst/>
          </a:prstGeom>
          <a:noFill/>
        </p:spPr>
        <p:txBody>
          <a:bodyPr wrap="none" rtlCol="0">
            <a:spAutoFit/>
          </a:bodyPr>
          <a:lstStyle/>
          <a:p>
            <a:r>
              <a:rPr lang="en-GB"/>
              <a:t>see also: </a:t>
            </a:r>
            <a:r>
              <a:rPr lang="en-GB" err="1"/>
              <a:t>lodash</a:t>
            </a:r>
            <a:r>
              <a:rPr lang="en-GB"/>
              <a:t> (underscore)   </a:t>
            </a:r>
          </a:p>
        </p:txBody>
      </p:sp>
      <p:pic>
        <p:nvPicPr>
          <p:cNvPr id="7" name="Picture 6">
            <a:extLst>
              <a:ext uri="{FF2B5EF4-FFF2-40B4-BE49-F238E27FC236}">
                <a16:creationId xmlns:a16="http://schemas.microsoft.com/office/drawing/2014/main" id="{BB5C6FA4-7818-B74B-9A46-1C9A7DD71FA3}"/>
              </a:ext>
            </a:extLst>
          </p:cNvPr>
          <p:cNvPicPr>
            <a:picLocks noChangeAspect="1"/>
          </p:cNvPicPr>
          <p:nvPr/>
        </p:nvPicPr>
        <p:blipFill>
          <a:blip r:embed="rId4"/>
          <a:stretch>
            <a:fillRect/>
          </a:stretch>
        </p:blipFill>
        <p:spPr>
          <a:xfrm>
            <a:off x="7298961" y="1690688"/>
            <a:ext cx="4667607" cy="1360192"/>
          </a:xfrm>
          <a:prstGeom prst="rect">
            <a:avLst/>
          </a:prstGeom>
        </p:spPr>
      </p:pic>
      <p:pic>
        <p:nvPicPr>
          <p:cNvPr id="9" name="Picture 8">
            <a:extLst>
              <a:ext uri="{FF2B5EF4-FFF2-40B4-BE49-F238E27FC236}">
                <a16:creationId xmlns:a16="http://schemas.microsoft.com/office/drawing/2014/main" id="{105E7751-AC0C-9548-B929-9C504C176BF9}"/>
              </a:ext>
            </a:extLst>
          </p:cNvPr>
          <p:cNvPicPr>
            <a:picLocks noChangeAspect="1"/>
          </p:cNvPicPr>
          <p:nvPr/>
        </p:nvPicPr>
        <p:blipFill>
          <a:blip r:embed="rId5"/>
          <a:stretch>
            <a:fillRect/>
          </a:stretch>
        </p:blipFill>
        <p:spPr>
          <a:xfrm>
            <a:off x="756007" y="4273144"/>
            <a:ext cx="10989834" cy="1325562"/>
          </a:xfrm>
          <a:prstGeom prst="rect">
            <a:avLst/>
          </a:prstGeom>
        </p:spPr>
      </p:pic>
      <p:pic>
        <p:nvPicPr>
          <p:cNvPr id="10" name="Picture 9">
            <a:extLst>
              <a:ext uri="{FF2B5EF4-FFF2-40B4-BE49-F238E27FC236}">
                <a16:creationId xmlns:a16="http://schemas.microsoft.com/office/drawing/2014/main" id="{350068BE-681C-2A44-ADB3-A035E842E677}"/>
              </a:ext>
            </a:extLst>
          </p:cNvPr>
          <p:cNvPicPr>
            <a:picLocks noChangeAspect="1"/>
          </p:cNvPicPr>
          <p:nvPr/>
        </p:nvPicPr>
        <p:blipFill>
          <a:blip r:embed="rId6"/>
          <a:stretch>
            <a:fillRect/>
          </a:stretch>
        </p:blipFill>
        <p:spPr>
          <a:xfrm>
            <a:off x="756007" y="5671497"/>
            <a:ext cx="11055398" cy="1102041"/>
          </a:xfrm>
          <a:prstGeom prst="rect">
            <a:avLst/>
          </a:prstGeom>
        </p:spPr>
      </p:pic>
      <p:sp>
        <p:nvSpPr>
          <p:cNvPr id="8" name="Rectangle 7">
            <a:extLst>
              <a:ext uri="{FF2B5EF4-FFF2-40B4-BE49-F238E27FC236}">
                <a16:creationId xmlns:a16="http://schemas.microsoft.com/office/drawing/2014/main" id="{6A75C105-271D-9B4C-8D6B-ED2F779A3D59}"/>
              </a:ext>
            </a:extLst>
          </p:cNvPr>
          <p:cNvSpPr/>
          <p:nvPr/>
        </p:nvSpPr>
        <p:spPr>
          <a:xfrm>
            <a:off x="7298961" y="3831021"/>
            <a:ext cx="2757486" cy="369332"/>
          </a:xfrm>
          <a:prstGeom prst="rect">
            <a:avLst/>
          </a:prstGeom>
        </p:spPr>
        <p:txBody>
          <a:bodyPr wrap="none">
            <a:spAutoFit/>
          </a:bodyPr>
          <a:lstStyle/>
          <a:p>
            <a:r>
              <a:rPr lang="sk-SK" dirty="0"/>
              <a:t>09-cvicenie/</a:t>
            </a:r>
            <a:r>
              <a:rPr lang="sk-SK" dirty="0" err="1"/>
              <a:t>src</a:t>
            </a:r>
            <a:r>
              <a:rPr lang="sk-SK" dirty="0"/>
              <a:t>/</a:t>
            </a:r>
            <a:r>
              <a:rPr lang="sk-SK" dirty="0" err="1"/>
              <a:t>filterArgs.js</a:t>
            </a:r>
            <a:endParaRPr lang="sk-SK" dirty="0"/>
          </a:p>
        </p:txBody>
      </p:sp>
    </p:spTree>
    <p:extLst>
      <p:ext uri="{BB962C8B-B14F-4D97-AF65-F5344CB8AC3E}">
        <p14:creationId xmlns:p14="http://schemas.microsoft.com/office/powerpoint/2010/main" val="3282370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C695CC13-5264-F747-8585-738F87445FCB}"/>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Immutability</a:t>
            </a:r>
          </a:p>
        </p:txBody>
      </p:sp>
      <p:sp>
        <p:nvSpPr>
          <p:cNvPr id="5" name="Text Placeholder 4">
            <a:extLst>
              <a:ext uri="{FF2B5EF4-FFF2-40B4-BE49-F238E27FC236}">
                <a16:creationId xmlns:a16="http://schemas.microsoft.com/office/drawing/2014/main" id="{4600C508-1DDA-874D-91FB-F1BA6B2F3585}"/>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4038187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AF377E-ED84-B740-AE84-D7D31CFA3858}"/>
              </a:ext>
            </a:extLst>
          </p:cNvPr>
          <p:cNvSpPr>
            <a:spLocks noGrp="1"/>
          </p:cNvSpPr>
          <p:nvPr>
            <p:ph type="title"/>
          </p:nvPr>
        </p:nvSpPr>
        <p:spPr/>
        <p:txBody>
          <a:bodyPr/>
          <a:lstStyle/>
          <a:p>
            <a:r>
              <a:rPr lang="en-GB"/>
              <a:t>Immutability</a:t>
            </a:r>
          </a:p>
        </p:txBody>
      </p:sp>
      <p:sp>
        <p:nvSpPr>
          <p:cNvPr id="5" name="Content Placeholder 4">
            <a:extLst>
              <a:ext uri="{FF2B5EF4-FFF2-40B4-BE49-F238E27FC236}">
                <a16:creationId xmlns:a16="http://schemas.microsoft.com/office/drawing/2014/main" id="{5B4C9170-79C7-4B43-93CE-885AFBD1ECDC}"/>
              </a:ext>
            </a:extLst>
          </p:cNvPr>
          <p:cNvSpPr>
            <a:spLocks noGrp="1"/>
          </p:cNvSpPr>
          <p:nvPr>
            <p:ph idx="1"/>
          </p:nvPr>
        </p:nvSpPr>
        <p:spPr/>
        <p:txBody>
          <a:bodyPr/>
          <a:lstStyle/>
          <a:p>
            <a:r>
              <a:rPr lang="en-GB" dirty="0"/>
              <a:t>Immutability is essential in FP and VOP</a:t>
            </a:r>
          </a:p>
          <a:p>
            <a:r>
              <a:rPr lang="en-GB" dirty="0"/>
              <a:t>Immutability can be </a:t>
            </a:r>
            <a:r>
              <a:rPr lang="en-GB" b="1" dirty="0"/>
              <a:t>forced by language </a:t>
            </a:r>
            <a:r>
              <a:rPr lang="en-GB" dirty="0"/>
              <a:t>or we have to rely on </a:t>
            </a:r>
            <a:r>
              <a:rPr lang="en-GB" b="1" dirty="0"/>
              <a:t>coding discipline </a:t>
            </a:r>
          </a:p>
          <a:p>
            <a:r>
              <a:rPr lang="en-GB" dirty="0"/>
              <a:t>In JS:</a:t>
            </a:r>
          </a:p>
          <a:p>
            <a:pPr lvl="1"/>
            <a:r>
              <a:rPr lang="en-GB" dirty="0"/>
              <a:t>By default things are mutable in JS</a:t>
            </a:r>
          </a:p>
          <a:p>
            <a:pPr lvl="1"/>
            <a:r>
              <a:rPr lang="en-GB" dirty="0"/>
              <a:t>A lot of build-in APIs are designed as mutable</a:t>
            </a:r>
          </a:p>
          <a:p>
            <a:pPr lvl="1"/>
            <a:r>
              <a:rPr lang="en-US" dirty="0">
                <a:solidFill>
                  <a:srgbClr val="000000"/>
                </a:solidFill>
              </a:rPr>
              <a:t>with FP trends, JavaScript is taking evolution towards immutability as well</a:t>
            </a:r>
            <a:endParaRPr lang="en-GB" dirty="0"/>
          </a:p>
          <a:p>
            <a:pPr lvl="1"/>
            <a:endParaRPr lang="en-GB" dirty="0"/>
          </a:p>
          <a:p>
            <a:pPr lvl="1"/>
            <a:endParaRPr lang="en-GB" dirty="0"/>
          </a:p>
          <a:p>
            <a:endParaRPr lang="en-GB" dirty="0"/>
          </a:p>
        </p:txBody>
      </p:sp>
    </p:spTree>
    <p:extLst>
      <p:ext uri="{BB962C8B-B14F-4D97-AF65-F5344CB8AC3E}">
        <p14:creationId xmlns:p14="http://schemas.microsoft.com/office/powerpoint/2010/main" val="766551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03FB-98DB-C04E-81DB-3A53E1260CF0}"/>
              </a:ext>
            </a:extLst>
          </p:cNvPr>
          <p:cNvSpPr>
            <a:spLocks noGrp="1"/>
          </p:cNvSpPr>
          <p:nvPr>
            <p:ph type="title"/>
          </p:nvPr>
        </p:nvSpPr>
        <p:spPr/>
        <p:txBody>
          <a:bodyPr/>
          <a:lstStyle/>
          <a:p>
            <a:r>
              <a:rPr lang="en-GB"/>
              <a:t>Immutability support in JavaScript</a:t>
            </a:r>
          </a:p>
        </p:txBody>
      </p:sp>
      <p:sp>
        <p:nvSpPr>
          <p:cNvPr id="3" name="Content Placeholder 2">
            <a:extLst>
              <a:ext uri="{FF2B5EF4-FFF2-40B4-BE49-F238E27FC236}">
                <a16:creationId xmlns:a16="http://schemas.microsoft.com/office/drawing/2014/main" id="{8230D900-4B0A-3245-B7CD-2A8678547A49}"/>
              </a:ext>
            </a:extLst>
          </p:cNvPr>
          <p:cNvSpPr>
            <a:spLocks noGrp="1"/>
          </p:cNvSpPr>
          <p:nvPr>
            <p:ph idx="1"/>
          </p:nvPr>
        </p:nvSpPr>
        <p:spPr>
          <a:xfrm>
            <a:off x="838200" y="1825625"/>
            <a:ext cx="7730447" cy="4351338"/>
          </a:xfrm>
        </p:spPr>
        <p:txBody>
          <a:bodyPr>
            <a:normAutofit fontScale="85000" lnSpcReduction="20000"/>
          </a:bodyPr>
          <a:lstStyle/>
          <a:p>
            <a:r>
              <a:rPr lang="en-GB"/>
              <a:t>primitive types are immutable</a:t>
            </a:r>
          </a:p>
          <a:p>
            <a:r>
              <a:rPr lang="en-GB"/>
              <a:t>object is mutable (by default), </a:t>
            </a:r>
          </a:p>
          <a:p>
            <a:r>
              <a:rPr lang="en-GB"/>
              <a:t>all other data structures are objects so they are mutable as well</a:t>
            </a:r>
          </a:p>
          <a:p>
            <a:r>
              <a:rPr lang="en-GB"/>
              <a:t>ES 5.1 </a:t>
            </a:r>
          </a:p>
          <a:p>
            <a:pPr lvl="1"/>
            <a:r>
              <a:rPr lang="en-GB" b="1"/>
              <a:t>nonwritable properties</a:t>
            </a:r>
            <a:r>
              <a:rPr lang="en-GB"/>
              <a:t> (</a:t>
            </a:r>
            <a:r>
              <a:rPr lang="en-GB" err="1"/>
              <a:t>Object.defineProperty</a:t>
            </a:r>
            <a:r>
              <a:rPr lang="en-GB"/>
              <a:t>, </a:t>
            </a:r>
            <a:r>
              <a:rPr lang="en-GB" err="1"/>
              <a:t>Object.create</a:t>
            </a:r>
            <a:r>
              <a:rPr lang="en-GB"/>
              <a:t>)</a:t>
            </a:r>
          </a:p>
          <a:p>
            <a:pPr lvl="1"/>
            <a:r>
              <a:rPr lang="en-GB" b="1" err="1"/>
              <a:t>Object.freeze</a:t>
            </a:r>
            <a:r>
              <a:rPr lang="en-GB"/>
              <a:t>, …</a:t>
            </a:r>
          </a:p>
          <a:p>
            <a:pPr lvl="1"/>
            <a:r>
              <a:rPr lang="en-GB"/>
              <a:t>strict mode</a:t>
            </a:r>
          </a:p>
          <a:p>
            <a:r>
              <a:rPr lang="en-GB"/>
              <a:t>ES 2015</a:t>
            </a:r>
          </a:p>
          <a:p>
            <a:pPr lvl="1"/>
            <a:r>
              <a:rPr lang="en-GB" b="1" err="1"/>
              <a:t>const</a:t>
            </a:r>
            <a:endParaRPr lang="en-GB" b="1"/>
          </a:p>
          <a:p>
            <a:pPr lvl="1"/>
            <a:r>
              <a:rPr lang="en-GB" err="1"/>
              <a:t>destructuring</a:t>
            </a:r>
            <a:r>
              <a:rPr lang="en-GB"/>
              <a:t>, spread</a:t>
            </a:r>
          </a:p>
          <a:p>
            <a:r>
              <a:rPr lang="en-GB"/>
              <a:t>ES 2018</a:t>
            </a:r>
          </a:p>
          <a:p>
            <a:pPr lvl="1"/>
            <a:r>
              <a:rPr lang="en-GB"/>
              <a:t>rest and spread for Objects as well</a:t>
            </a:r>
          </a:p>
          <a:p>
            <a:pPr lvl="1"/>
            <a:endParaRPr lang="en-GB"/>
          </a:p>
          <a:p>
            <a:pPr lvl="1"/>
            <a:endParaRPr lang="en-GB"/>
          </a:p>
        </p:txBody>
      </p:sp>
      <p:pic>
        <p:nvPicPr>
          <p:cNvPr id="4" name="Picture 3">
            <a:extLst>
              <a:ext uri="{FF2B5EF4-FFF2-40B4-BE49-F238E27FC236}">
                <a16:creationId xmlns:a16="http://schemas.microsoft.com/office/drawing/2014/main" id="{4C8FC671-DFEE-924F-B918-6B0D441C550E}"/>
              </a:ext>
            </a:extLst>
          </p:cNvPr>
          <p:cNvPicPr>
            <a:picLocks noChangeAspect="1"/>
          </p:cNvPicPr>
          <p:nvPr/>
        </p:nvPicPr>
        <p:blipFill>
          <a:blip r:embed="rId2"/>
          <a:stretch>
            <a:fillRect/>
          </a:stretch>
        </p:blipFill>
        <p:spPr>
          <a:xfrm>
            <a:off x="8879637" y="1356642"/>
            <a:ext cx="2456167" cy="1375454"/>
          </a:xfrm>
          <a:prstGeom prst="rect">
            <a:avLst/>
          </a:prstGeom>
        </p:spPr>
      </p:pic>
      <p:pic>
        <p:nvPicPr>
          <p:cNvPr id="5" name="Picture 4">
            <a:extLst>
              <a:ext uri="{FF2B5EF4-FFF2-40B4-BE49-F238E27FC236}">
                <a16:creationId xmlns:a16="http://schemas.microsoft.com/office/drawing/2014/main" id="{03E000E3-3660-2143-9F0F-E0FC3F734378}"/>
              </a:ext>
            </a:extLst>
          </p:cNvPr>
          <p:cNvPicPr>
            <a:picLocks noChangeAspect="1"/>
          </p:cNvPicPr>
          <p:nvPr/>
        </p:nvPicPr>
        <p:blipFill>
          <a:blip r:embed="rId3"/>
          <a:stretch>
            <a:fillRect/>
          </a:stretch>
        </p:blipFill>
        <p:spPr>
          <a:xfrm>
            <a:off x="8894940" y="4553857"/>
            <a:ext cx="2637694" cy="1445209"/>
          </a:xfrm>
          <a:prstGeom prst="rect">
            <a:avLst/>
          </a:prstGeom>
        </p:spPr>
      </p:pic>
      <p:pic>
        <p:nvPicPr>
          <p:cNvPr id="17" name="Picture 16">
            <a:extLst>
              <a:ext uri="{FF2B5EF4-FFF2-40B4-BE49-F238E27FC236}">
                <a16:creationId xmlns:a16="http://schemas.microsoft.com/office/drawing/2014/main" id="{3AFB3F8B-459F-044C-81F1-4ADE21B8A20D}"/>
              </a:ext>
            </a:extLst>
          </p:cNvPr>
          <p:cNvPicPr>
            <a:picLocks noChangeAspect="1"/>
          </p:cNvPicPr>
          <p:nvPr/>
        </p:nvPicPr>
        <p:blipFill>
          <a:blip r:embed="rId4"/>
          <a:stretch>
            <a:fillRect/>
          </a:stretch>
        </p:blipFill>
        <p:spPr>
          <a:xfrm>
            <a:off x="8879637" y="2925995"/>
            <a:ext cx="2668300" cy="1471343"/>
          </a:xfrm>
          <a:prstGeom prst="rect">
            <a:avLst/>
          </a:prstGeom>
        </p:spPr>
      </p:pic>
    </p:spTree>
    <p:extLst>
      <p:ext uri="{BB962C8B-B14F-4D97-AF65-F5344CB8AC3E}">
        <p14:creationId xmlns:p14="http://schemas.microsoft.com/office/powerpoint/2010/main" val="1363250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851A8-BCAD-0348-97E7-6B54DD49418A}"/>
              </a:ext>
            </a:extLst>
          </p:cNvPr>
          <p:cNvSpPr>
            <a:spLocks noGrp="1"/>
          </p:cNvSpPr>
          <p:nvPr>
            <p:ph type="title"/>
          </p:nvPr>
        </p:nvSpPr>
        <p:spPr/>
        <p:txBody>
          <a:bodyPr/>
          <a:lstStyle/>
          <a:p>
            <a:r>
              <a:rPr lang="en-GB"/>
              <a:t>Immutability </a:t>
            </a:r>
            <a:r>
              <a:rPr lang="en-US"/>
              <a:t>– shared state</a:t>
            </a:r>
            <a:endParaRPr lang="en-GB"/>
          </a:p>
        </p:txBody>
      </p:sp>
      <p:sp>
        <p:nvSpPr>
          <p:cNvPr id="5" name="Content Placeholder 4">
            <a:extLst>
              <a:ext uri="{FF2B5EF4-FFF2-40B4-BE49-F238E27FC236}">
                <a16:creationId xmlns:a16="http://schemas.microsoft.com/office/drawing/2014/main" id="{94D2C740-E877-664C-BA0E-CD147CA1BB9C}"/>
              </a:ext>
            </a:extLst>
          </p:cNvPr>
          <p:cNvSpPr>
            <a:spLocks noGrp="1"/>
          </p:cNvSpPr>
          <p:nvPr>
            <p:ph idx="1"/>
          </p:nvPr>
        </p:nvSpPr>
        <p:spPr/>
        <p:txBody>
          <a:bodyPr/>
          <a:lstStyle/>
          <a:p>
            <a:r>
              <a:rPr lang="sk-SK" err="1"/>
              <a:t>orthodox</a:t>
            </a:r>
            <a:r>
              <a:rPr lang="sk-SK" b="1" i="1"/>
              <a:t> </a:t>
            </a:r>
            <a:r>
              <a:rPr lang="sk-SK" err="1"/>
              <a:t>function</a:t>
            </a:r>
            <a:r>
              <a:rPr lang="sk-SK"/>
              <a:t> </a:t>
            </a:r>
            <a:r>
              <a:rPr lang="sk-SK" err="1"/>
              <a:t>programming</a:t>
            </a:r>
            <a:r>
              <a:rPr lang="sk-SK"/>
              <a:t> – no </a:t>
            </a:r>
            <a:r>
              <a:rPr lang="sk-SK" err="1"/>
              <a:t>shared</a:t>
            </a:r>
            <a:r>
              <a:rPr lang="sk-SK"/>
              <a:t> state</a:t>
            </a:r>
          </a:p>
          <a:p>
            <a:r>
              <a:rPr lang="sk-SK" err="1"/>
              <a:t>real</a:t>
            </a:r>
            <a:r>
              <a:rPr lang="sk-SK"/>
              <a:t> JS </a:t>
            </a:r>
            <a:r>
              <a:rPr lang="sk-SK" err="1"/>
              <a:t>programs</a:t>
            </a:r>
            <a:r>
              <a:rPr lang="sk-SK"/>
              <a:t> - </a:t>
            </a:r>
            <a:r>
              <a:rPr lang="sk-SK" err="1"/>
              <a:t>we</a:t>
            </a:r>
            <a:r>
              <a:rPr lang="sk-SK"/>
              <a:t> </a:t>
            </a:r>
            <a:r>
              <a:rPr lang="sk-SK" err="1"/>
              <a:t>often</a:t>
            </a:r>
            <a:r>
              <a:rPr lang="sk-SK"/>
              <a:t> </a:t>
            </a:r>
            <a:r>
              <a:rPr lang="sk-SK" err="1"/>
              <a:t>see</a:t>
            </a:r>
            <a:r>
              <a:rPr lang="sk-SK"/>
              <a:t> and </a:t>
            </a:r>
            <a:r>
              <a:rPr lang="sk-SK" err="1"/>
              <a:t>use</a:t>
            </a:r>
            <a:r>
              <a:rPr lang="sk-SK"/>
              <a:t> state</a:t>
            </a:r>
          </a:p>
          <a:p>
            <a:pPr lvl="1"/>
            <a:r>
              <a:rPr lang="sk-SK" err="1"/>
              <a:t>captured</a:t>
            </a:r>
            <a:r>
              <a:rPr lang="sk-SK"/>
              <a:t> </a:t>
            </a:r>
            <a:r>
              <a:rPr lang="sk-SK" err="1"/>
              <a:t>variables</a:t>
            </a:r>
            <a:r>
              <a:rPr lang="sk-SK"/>
              <a:t> in </a:t>
            </a:r>
            <a:r>
              <a:rPr lang="sk-SK" err="1"/>
              <a:t>closures</a:t>
            </a:r>
            <a:r>
              <a:rPr lang="sk-SK"/>
              <a:t>, module </a:t>
            </a:r>
            <a:r>
              <a:rPr lang="sk-SK" err="1"/>
              <a:t>variables,shared</a:t>
            </a:r>
            <a:r>
              <a:rPr lang="sk-SK"/>
              <a:t> </a:t>
            </a:r>
            <a:r>
              <a:rPr lang="sk-SK" err="1"/>
              <a:t>reused</a:t>
            </a:r>
            <a:r>
              <a:rPr lang="sk-SK"/>
              <a:t> </a:t>
            </a:r>
            <a:r>
              <a:rPr lang="sk-SK" err="1"/>
              <a:t>modules</a:t>
            </a:r>
            <a:r>
              <a:rPr lang="sk-SK"/>
              <a:t>, </a:t>
            </a:r>
            <a:r>
              <a:rPr lang="sk-SK" err="1"/>
              <a:t>objects</a:t>
            </a:r>
            <a:r>
              <a:rPr lang="sk-SK"/>
              <a:t>,....</a:t>
            </a:r>
          </a:p>
          <a:p>
            <a:endParaRPr lang="sk-SK" b="1"/>
          </a:p>
          <a:p>
            <a:r>
              <a:rPr lang="sk-SK" b="1" err="1"/>
              <a:t>Shared</a:t>
            </a:r>
            <a:r>
              <a:rPr lang="sk-SK" b="1"/>
              <a:t> state</a:t>
            </a:r>
            <a:r>
              <a:rPr lang="sk-SK"/>
              <a:t> </a:t>
            </a:r>
            <a:r>
              <a:rPr lang="sk-SK" err="1"/>
              <a:t>is</a:t>
            </a:r>
            <a:r>
              <a:rPr lang="sk-SK"/>
              <a:t> </a:t>
            </a:r>
            <a:r>
              <a:rPr lang="sk-SK" i="1" err="1"/>
              <a:t>fine</a:t>
            </a:r>
            <a:r>
              <a:rPr lang="sk-SK"/>
              <a:t> </a:t>
            </a:r>
            <a:r>
              <a:rPr lang="sk-SK" err="1"/>
              <a:t>if</a:t>
            </a:r>
            <a:r>
              <a:rPr lang="sk-SK"/>
              <a:t> </a:t>
            </a:r>
            <a:r>
              <a:rPr lang="sk-SK" err="1"/>
              <a:t>it</a:t>
            </a:r>
            <a:r>
              <a:rPr lang="sk-SK"/>
              <a:t> </a:t>
            </a:r>
            <a:r>
              <a:rPr lang="sk-SK" err="1"/>
              <a:t>is</a:t>
            </a:r>
            <a:r>
              <a:rPr lang="sk-SK"/>
              <a:t> </a:t>
            </a:r>
            <a:r>
              <a:rPr lang="sk-SK" err="1"/>
              <a:t>immutable</a:t>
            </a:r>
            <a:endParaRPr lang="sk-SK"/>
          </a:p>
          <a:p>
            <a:r>
              <a:rPr lang="sk-SK" b="1" err="1"/>
              <a:t>Mutable</a:t>
            </a:r>
            <a:r>
              <a:rPr lang="sk-SK" b="1"/>
              <a:t> state</a:t>
            </a:r>
            <a:r>
              <a:rPr lang="sk-SK"/>
              <a:t> </a:t>
            </a:r>
            <a:r>
              <a:rPr lang="sk-SK" err="1"/>
              <a:t>is</a:t>
            </a:r>
            <a:r>
              <a:rPr lang="sk-SK"/>
              <a:t> </a:t>
            </a:r>
            <a:r>
              <a:rPr lang="sk-SK" i="1" err="1"/>
              <a:t>fine</a:t>
            </a:r>
            <a:r>
              <a:rPr lang="sk-SK"/>
              <a:t> </a:t>
            </a:r>
            <a:r>
              <a:rPr lang="sk-SK" err="1"/>
              <a:t>if</a:t>
            </a:r>
            <a:r>
              <a:rPr lang="sk-SK"/>
              <a:t> </a:t>
            </a:r>
            <a:r>
              <a:rPr lang="sk-SK" err="1"/>
              <a:t>it</a:t>
            </a:r>
            <a:r>
              <a:rPr lang="sk-SK"/>
              <a:t> </a:t>
            </a:r>
            <a:r>
              <a:rPr lang="sk-SK" err="1"/>
              <a:t>is</a:t>
            </a:r>
            <a:r>
              <a:rPr lang="sk-SK"/>
              <a:t> </a:t>
            </a:r>
            <a:r>
              <a:rPr lang="sk-SK" err="1"/>
              <a:t>not</a:t>
            </a:r>
            <a:r>
              <a:rPr lang="sk-SK"/>
              <a:t> </a:t>
            </a:r>
            <a:r>
              <a:rPr lang="sk-SK" err="1"/>
              <a:t>shared</a:t>
            </a:r>
            <a:r>
              <a:rPr lang="sk-SK"/>
              <a:t>.</a:t>
            </a:r>
          </a:p>
          <a:p>
            <a:endParaRPr lang="sk-SK"/>
          </a:p>
          <a:p>
            <a:endParaRPr lang="en-GB"/>
          </a:p>
        </p:txBody>
      </p:sp>
    </p:spTree>
    <p:extLst>
      <p:ext uri="{BB962C8B-B14F-4D97-AF65-F5344CB8AC3E}">
        <p14:creationId xmlns:p14="http://schemas.microsoft.com/office/powerpoint/2010/main" val="4214252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2AB6-59AB-E648-B534-DC3237CE60C3}"/>
              </a:ext>
            </a:extLst>
          </p:cNvPr>
          <p:cNvSpPr>
            <a:spLocks noGrp="1"/>
          </p:cNvSpPr>
          <p:nvPr>
            <p:ph type="title"/>
          </p:nvPr>
        </p:nvSpPr>
        <p:spPr>
          <a:xfrm>
            <a:off x="838200" y="365125"/>
            <a:ext cx="10515600" cy="908871"/>
          </a:xfrm>
        </p:spPr>
        <p:txBody>
          <a:bodyPr>
            <a:normAutofit/>
          </a:bodyPr>
          <a:lstStyle/>
          <a:p>
            <a:r>
              <a:rPr lang="sk-SK" sz="2800" b="1" err="1"/>
              <a:t>Shared</a:t>
            </a:r>
            <a:r>
              <a:rPr lang="sk-SK" sz="2800"/>
              <a:t> </a:t>
            </a:r>
            <a:r>
              <a:rPr lang="sk-SK" sz="2800" b="1"/>
              <a:t>state</a:t>
            </a:r>
            <a:r>
              <a:rPr lang="sk-SK" sz="2800"/>
              <a:t> </a:t>
            </a:r>
            <a:r>
              <a:rPr lang="sk-SK" sz="2800" err="1"/>
              <a:t>is</a:t>
            </a:r>
            <a:r>
              <a:rPr lang="sk-SK" sz="2800"/>
              <a:t> </a:t>
            </a:r>
            <a:r>
              <a:rPr lang="sk-SK" sz="2800" err="1"/>
              <a:t>fine</a:t>
            </a:r>
            <a:r>
              <a:rPr lang="sk-SK" sz="2800"/>
              <a:t> </a:t>
            </a:r>
            <a:r>
              <a:rPr lang="sk-SK" sz="2800" err="1"/>
              <a:t>if</a:t>
            </a:r>
            <a:r>
              <a:rPr lang="sk-SK" sz="2800"/>
              <a:t> </a:t>
            </a:r>
            <a:r>
              <a:rPr lang="sk-SK" sz="2800" err="1"/>
              <a:t>it</a:t>
            </a:r>
            <a:r>
              <a:rPr lang="sk-SK" sz="2800"/>
              <a:t> </a:t>
            </a:r>
            <a:r>
              <a:rPr lang="sk-SK" sz="2800" err="1"/>
              <a:t>is</a:t>
            </a:r>
            <a:r>
              <a:rPr lang="sk-SK" sz="2800"/>
              <a:t> </a:t>
            </a:r>
            <a:r>
              <a:rPr lang="sk-SK" sz="2800" b="1" err="1"/>
              <a:t>immutable</a:t>
            </a:r>
            <a:r>
              <a:rPr lang="sk-SK" sz="2800" b="1"/>
              <a:t>, </a:t>
            </a:r>
            <a:br>
              <a:rPr lang="sk-SK" sz="2800" b="1"/>
            </a:br>
            <a:r>
              <a:rPr lang="sk-SK" sz="2800" b="1" err="1"/>
              <a:t>Mutable</a:t>
            </a:r>
            <a:r>
              <a:rPr lang="sk-SK" sz="2800"/>
              <a:t> state </a:t>
            </a:r>
            <a:r>
              <a:rPr lang="sk-SK" sz="2800" err="1"/>
              <a:t>is</a:t>
            </a:r>
            <a:r>
              <a:rPr lang="sk-SK" sz="2800"/>
              <a:t> </a:t>
            </a:r>
            <a:r>
              <a:rPr lang="sk-SK" sz="2800" err="1"/>
              <a:t>fine</a:t>
            </a:r>
            <a:r>
              <a:rPr lang="sk-SK" sz="2800"/>
              <a:t> </a:t>
            </a:r>
            <a:r>
              <a:rPr lang="sk-SK" sz="2800" err="1"/>
              <a:t>if</a:t>
            </a:r>
            <a:r>
              <a:rPr lang="sk-SK" sz="2800"/>
              <a:t> </a:t>
            </a:r>
            <a:r>
              <a:rPr lang="sk-SK" sz="2800" err="1"/>
              <a:t>it</a:t>
            </a:r>
            <a:r>
              <a:rPr lang="sk-SK" sz="2800"/>
              <a:t> </a:t>
            </a:r>
            <a:r>
              <a:rPr lang="sk-SK" sz="2800" err="1"/>
              <a:t>is</a:t>
            </a:r>
            <a:r>
              <a:rPr lang="sk-SK" sz="2800"/>
              <a:t> </a:t>
            </a:r>
            <a:r>
              <a:rPr lang="sk-SK" sz="2800" b="1" err="1"/>
              <a:t>not</a:t>
            </a:r>
            <a:r>
              <a:rPr lang="sk-SK" sz="2800" b="1"/>
              <a:t> </a:t>
            </a:r>
            <a:r>
              <a:rPr lang="sk-SK" sz="2800" b="1" err="1"/>
              <a:t>shared</a:t>
            </a:r>
            <a:r>
              <a:rPr lang="sk-SK" sz="2800"/>
              <a:t>.</a:t>
            </a:r>
            <a:endParaRPr lang="en-GB" sz="2800" b="1"/>
          </a:p>
        </p:txBody>
      </p:sp>
      <p:sp>
        <p:nvSpPr>
          <p:cNvPr id="3" name="Content Placeholder 2">
            <a:extLst>
              <a:ext uri="{FF2B5EF4-FFF2-40B4-BE49-F238E27FC236}">
                <a16:creationId xmlns:a16="http://schemas.microsoft.com/office/drawing/2014/main" id="{8CC13D83-8975-AA4D-8763-9D21661BC423}"/>
              </a:ext>
            </a:extLst>
          </p:cNvPr>
          <p:cNvSpPr>
            <a:spLocks noGrp="1"/>
          </p:cNvSpPr>
          <p:nvPr>
            <p:ph sz="half" idx="1"/>
          </p:nvPr>
        </p:nvSpPr>
        <p:spPr/>
        <p:txBody>
          <a:bodyPr>
            <a:normAutofit/>
          </a:bodyPr>
          <a:lstStyle/>
          <a:p>
            <a:pPr marL="0" indent="0">
              <a:buNone/>
            </a:pPr>
            <a:endParaRPr lang="en-GB" b="1" i="1"/>
          </a:p>
          <a:p>
            <a:endParaRPr lang="en-GB" b="1" i="1"/>
          </a:p>
          <a:p>
            <a:endParaRPr lang="en-GB" b="1" i="1"/>
          </a:p>
          <a:p>
            <a:pPr marL="0" indent="0">
              <a:buNone/>
            </a:pPr>
            <a:endParaRPr lang="en-GB" i="1"/>
          </a:p>
        </p:txBody>
      </p:sp>
      <p:sp>
        <p:nvSpPr>
          <p:cNvPr id="5" name="Content Placeholder 4">
            <a:extLst>
              <a:ext uri="{FF2B5EF4-FFF2-40B4-BE49-F238E27FC236}">
                <a16:creationId xmlns:a16="http://schemas.microsoft.com/office/drawing/2014/main" id="{691BD14D-E88A-824F-80C4-A6D1E9BDAFF4}"/>
              </a:ext>
            </a:extLst>
          </p:cNvPr>
          <p:cNvSpPr>
            <a:spLocks noGrp="1"/>
          </p:cNvSpPr>
          <p:nvPr>
            <p:ph sz="half" idx="2"/>
          </p:nvPr>
        </p:nvSpPr>
        <p:spPr>
          <a:xfrm>
            <a:off x="6172200" y="1670200"/>
            <a:ext cx="5181600" cy="4351338"/>
          </a:xfrm>
        </p:spPr>
        <p:txBody>
          <a:bodyPr>
            <a:noAutofit/>
          </a:bodyPr>
          <a:lstStyle/>
          <a:p>
            <a:pPr marL="0" indent="0">
              <a:buNone/>
            </a:pPr>
            <a:r>
              <a:rPr lang="en-GB" sz="1200" b="1" dirty="0"/>
              <a:t>State: </a:t>
            </a:r>
          </a:p>
          <a:p>
            <a:r>
              <a:rPr lang="en-GB" sz="1200" dirty="0"/>
              <a:t>variable with value, function call argument</a:t>
            </a:r>
          </a:p>
          <a:p>
            <a:pPr marL="0" indent="0">
              <a:buNone/>
            </a:pPr>
            <a:r>
              <a:rPr lang="en-GB" sz="1200" b="1" dirty="0"/>
              <a:t>Not Shared:</a:t>
            </a:r>
          </a:p>
          <a:p>
            <a:r>
              <a:rPr lang="en-GB" sz="1200" dirty="0"/>
              <a:t>strictly: no shared variables – parametrized/bound functions</a:t>
            </a:r>
          </a:p>
          <a:p>
            <a:r>
              <a:rPr lang="en-GB" sz="1200" dirty="0"/>
              <a:t>private to module, not exported</a:t>
            </a:r>
          </a:p>
          <a:p>
            <a:r>
              <a:rPr lang="en-GB" sz="1200" dirty="0"/>
              <a:t>CJS copied </a:t>
            </a:r>
          </a:p>
          <a:p>
            <a:r>
              <a:rPr lang="en-GB" sz="1200" dirty="0"/>
              <a:t>…</a:t>
            </a:r>
          </a:p>
          <a:p>
            <a:r>
              <a:rPr lang="en-GB" sz="1200" dirty="0"/>
              <a:t>own ”private” property</a:t>
            </a:r>
          </a:p>
          <a:p>
            <a:r>
              <a:rPr lang="en-GB" sz="1200" dirty="0"/>
              <a:t>….</a:t>
            </a:r>
          </a:p>
          <a:p>
            <a:pPr marL="0" indent="0">
              <a:buNone/>
            </a:pPr>
            <a:r>
              <a:rPr lang="en-GB" sz="1200" b="1" dirty="0"/>
              <a:t>Immutable variable:</a:t>
            </a:r>
          </a:p>
          <a:p>
            <a:r>
              <a:rPr lang="en-GB" sz="1200" dirty="0" err="1"/>
              <a:t>const</a:t>
            </a:r>
            <a:r>
              <a:rPr lang="en-GB" sz="1200" dirty="0"/>
              <a:t> </a:t>
            </a:r>
          </a:p>
          <a:p>
            <a:r>
              <a:rPr lang="en-GB" sz="1200" dirty="0"/>
              <a:t>nonwritable object member</a:t>
            </a:r>
          </a:p>
          <a:p>
            <a:r>
              <a:rPr lang="en-GB" sz="1200" dirty="0"/>
              <a:t>…</a:t>
            </a:r>
          </a:p>
          <a:p>
            <a:r>
              <a:rPr lang="en-GB" sz="1200" dirty="0" err="1"/>
              <a:t>const</a:t>
            </a:r>
            <a:r>
              <a:rPr lang="en-GB" sz="1200" dirty="0"/>
              <a:t> </a:t>
            </a:r>
            <a:r>
              <a:rPr lang="en-GB" sz="1200" dirty="0" err="1"/>
              <a:t>FunctionExpression</a:t>
            </a:r>
            <a:r>
              <a:rPr lang="en-GB" sz="1200" dirty="0"/>
              <a:t> or </a:t>
            </a:r>
            <a:r>
              <a:rPr lang="en-GB" sz="1200" dirty="0" err="1"/>
              <a:t>ArrowFunctionExpression</a:t>
            </a:r>
            <a:endParaRPr lang="en-GB" sz="1200" dirty="0"/>
          </a:p>
          <a:p>
            <a:pPr marL="0" indent="0">
              <a:buNone/>
            </a:pPr>
            <a:r>
              <a:rPr lang="en-GB" sz="1200" b="1" dirty="0"/>
              <a:t>Immutable value:</a:t>
            </a:r>
          </a:p>
          <a:p>
            <a:r>
              <a:rPr lang="en-GB" sz="1200" dirty="0"/>
              <a:t>primitive data types, frozen objects, special userland structures</a:t>
            </a:r>
          </a:p>
          <a:p>
            <a:endParaRPr lang="en-GB" sz="1200" dirty="0"/>
          </a:p>
          <a:p>
            <a:endParaRPr lang="en-GB" sz="1200" dirty="0"/>
          </a:p>
        </p:txBody>
      </p:sp>
      <p:sp>
        <p:nvSpPr>
          <p:cNvPr id="6" name="Rectangle 5">
            <a:extLst>
              <a:ext uri="{FF2B5EF4-FFF2-40B4-BE49-F238E27FC236}">
                <a16:creationId xmlns:a16="http://schemas.microsoft.com/office/drawing/2014/main" id="{BF015E79-8864-DA4E-BD11-2A375D643739}"/>
              </a:ext>
            </a:extLst>
          </p:cNvPr>
          <p:cNvSpPr/>
          <p:nvPr/>
        </p:nvSpPr>
        <p:spPr>
          <a:xfrm>
            <a:off x="838200" y="953942"/>
            <a:ext cx="9990762" cy="923330"/>
          </a:xfrm>
          <a:prstGeom prst="rect">
            <a:avLst/>
          </a:prstGeom>
        </p:spPr>
        <p:txBody>
          <a:bodyPr wrap="square" anchor="ctr">
            <a:spAutoFit/>
          </a:bodyPr>
          <a:lstStyle/>
          <a:p>
            <a:endParaRPr lang="en-GB" dirty="0"/>
          </a:p>
          <a:p>
            <a:r>
              <a:rPr lang="en-GB" dirty="0" err="1"/>
              <a:t>Čo</a:t>
            </a:r>
            <a:r>
              <a:rPr lang="en-GB" dirty="0"/>
              <a:t> </a:t>
            </a:r>
            <a:r>
              <a:rPr lang="en-GB" dirty="0" err="1"/>
              <a:t>máme</a:t>
            </a:r>
            <a:r>
              <a:rPr lang="en-GB" dirty="0"/>
              <a:t> </a:t>
            </a:r>
            <a:r>
              <a:rPr lang="en-GB" dirty="0" err="1"/>
              <a:t>považovať</a:t>
            </a:r>
            <a:r>
              <a:rPr lang="en-GB" dirty="0"/>
              <a:t> za </a:t>
            </a:r>
            <a:r>
              <a:rPr lang="en-GB" b="1" i="1" dirty="0"/>
              <a:t>state, </a:t>
            </a:r>
            <a:r>
              <a:rPr lang="en-GB" i="1" dirty="0" err="1"/>
              <a:t>kedy</a:t>
            </a:r>
            <a:r>
              <a:rPr lang="en-GB" i="1" dirty="0"/>
              <a:t> je a </a:t>
            </a:r>
            <a:r>
              <a:rPr lang="en-GB" i="1" dirty="0" err="1"/>
              <a:t>nie</a:t>
            </a:r>
            <a:r>
              <a:rPr lang="en-GB" i="1" dirty="0"/>
              <a:t> je </a:t>
            </a:r>
            <a:r>
              <a:rPr lang="en-GB" b="1" i="1" dirty="0"/>
              <a:t>shared</a:t>
            </a:r>
            <a:r>
              <a:rPr lang="en-GB" i="1" dirty="0"/>
              <a:t>, </a:t>
            </a:r>
            <a:r>
              <a:rPr lang="en-GB" i="1" dirty="0" err="1"/>
              <a:t>č</a:t>
            </a:r>
            <a:r>
              <a:rPr lang="en-GB" dirty="0" err="1"/>
              <a:t>o</a:t>
            </a:r>
            <a:r>
              <a:rPr lang="en-GB" dirty="0"/>
              <a:t> to </a:t>
            </a:r>
            <a:r>
              <a:rPr lang="en-GB" dirty="0" err="1"/>
              <a:t>znamená</a:t>
            </a:r>
            <a:r>
              <a:rPr lang="en-GB" dirty="0"/>
              <a:t> </a:t>
            </a:r>
            <a:r>
              <a:rPr lang="en-GB" b="1" i="1" dirty="0"/>
              <a:t>mutable</a:t>
            </a:r>
          </a:p>
          <a:p>
            <a:endParaRPr lang="en-GB" b="1" i="1" dirty="0"/>
          </a:p>
        </p:txBody>
      </p:sp>
      <p:sp>
        <p:nvSpPr>
          <p:cNvPr id="7" name="Content Placeholder 4">
            <a:extLst>
              <a:ext uri="{FF2B5EF4-FFF2-40B4-BE49-F238E27FC236}">
                <a16:creationId xmlns:a16="http://schemas.microsoft.com/office/drawing/2014/main" id="{DE254370-16B7-584B-BE92-B8E74B963945}"/>
              </a:ext>
            </a:extLst>
          </p:cNvPr>
          <p:cNvSpPr txBox="1">
            <a:spLocks/>
          </p:cNvSpPr>
          <p:nvPr/>
        </p:nvSpPr>
        <p:spPr>
          <a:xfrm>
            <a:off x="838200" y="1670200"/>
            <a:ext cx="5181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200" b="1" dirty="0"/>
              <a:t>State: </a:t>
            </a:r>
          </a:p>
          <a:p>
            <a:r>
              <a:rPr lang="en-GB" sz="1200" dirty="0"/>
              <a:t>variable with value, function call argument</a:t>
            </a:r>
          </a:p>
          <a:p>
            <a:pPr marL="0" indent="0">
              <a:buFont typeface="Arial" panose="020B0604020202020204" pitchFamily="34" charset="0"/>
              <a:buNone/>
            </a:pPr>
            <a:r>
              <a:rPr lang="en-GB" sz="1200" b="1" dirty="0"/>
              <a:t>Shared:</a:t>
            </a:r>
          </a:p>
          <a:p>
            <a:r>
              <a:rPr lang="en-GB" sz="1200" dirty="0"/>
              <a:t>strictly : visible by more than one function</a:t>
            </a:r>
          </a:p>
          <a:p>
            <a:r>
              <a:rPr lang="en-GB" sz="1200" dirty="0"/>
              <a:t>visible outside of module</a:t>
            </a:r>
          </a:p>
          <a:p>
            <a:r>
              <a:rPr lang="en-GB" sz="1200" dirty="0"/>
              <a:t>ES6 module live binding</a:t>
            </a:r>
          </a:p>
          <a:p>
            <a:r>
              <a:rPr lang="en-GB" sz="1200" dirty="0"/>
              <a:t>visible by scope or passed as argument</a:t>
            </a:r>
          </a:p>
          <a:p>
            <a:r>
              <a:rPr lang="en-GB" sz="1200" dirty="0"/>
              <a:t>inherited by prototype chain</a:t>
            </a:r>
          </a:p>
          <a:p>
            <a:r>
              <a:rPr lang="en-GB" sz="1200" dirty="0"/>
              <a:t>returned by function</a:t>
            </a:r>
          </a:p>
          <a:p>
            <a:pPr marL="0" indent="0">
              <a:buFont typeface="Arial" panose="020B0604020202020204" pitchFamily="34" charset="0"/>
              <a:buNone/>
            </a:pPr>
            <a:r>
              <a:rPr lang="en-GB" sz="1200" b="1" dirty="0"/>
              <a:t>Mutable variable:</a:t>
            </a:r>
          </a:p>
          <a:p>
            <a:r>
              <a:rPr lang="en-GB" sz="1200" dirty="0"/>
              <a:t>non </a:t>
            </a:r>
            <a:r>
              <a:rPr lang="en-GB" sz="1200" dirty="0" err="1"/>
              <a:t>const</a:t>
            </a:r>
            <a:r>
              <a:rPr lang="en-GB" sz="1200" dirty="0"/>
              <a:t> variable can be reassigned value (let, var)</a:t>
            </a:r>
          </a:p>
          <a:p>
            <a:r>
              <a:rPr lang="en-GB" sz="1200" dirty="0"/>
              <a:t>default object member (writable)</a:t>
            </a:r>
          </a:p>
          <a:p>
            <a:r>
              <a:rPr lang="en-GB" sz="1200" dirty="0" err="1"/>
              <a:t>FunctionDeclaration</a:t>
            </a:r>
            <a:endParaRPr lang="en-GB" sz="1200" dirty="0"/>
          </a:p>
          <a:p>
            <a:r>
              <a:rPr lang="en-GB" sz="1200" dirty="0"/>
              <a:t>non </a:t>
            </a:r>
            <a:r>
              <a:rPr lang="en-GB" sz="1200" dirty="0" err="1"/>
              <a:t>const</a:t>
            </a:r>
            <a:r>
              <a:rPr lang="en-GB" sz="1200" dirty="0"/>
              <a:t> </a:t>
            </a:r>
            <a:r>
              <a:rPr lang="en-GB" sz="1200" dirty="0" err="1"/>
              <a:t>FunctionExpression</a:t>
            </a:r>
            <a:r>
              <a:rPr lang="en-GB" sz="1200" dirty="0"/>
              <a:t> or </a:t>
            </a:r>
            <a:r>
              <a:rPr lang="en-GB" sz="1200" dirty="0" err="1"/>
              <a:t>ArrowFunctionExpression</a:t>
            </a:r>
            <a:endParaRPr lang="en-GB" sz="1200" dirty="0"/>
          </a:p>
          <a:p>
            <a:pPr marL="0" indent="0">
              <a:buFont typeface="Arial" panose="020B0604020202020204" pitchFamily="34" charset="0"/>
              <a:buNone/>
            </a:pPr>
            <a:r>
              <a:rPr lang="en-GB" sz="1200" b="1" dirty="0"/>
              <a:t>Mutable value:</a:t>
            </a:r>
          </a:p>
          <a:p>
            <a:r>
              <a:rPr lang="en-GB" sz="1200" dirty="0"/>
              <a:t>non primitive data types – Object (Array, ….) with mutable members (props, values) or mutator methods</a:t>
            </a:r>
          </a:p>
          <a:p>
            <a:pPr marL="0" indent="0">
              <a:buNone/>
            </a:pPr>
            <a:endParaRPr lang="en-GB" sz="1200" dirty="0"/>
          </a:p>
          <a:p>
            <a:endParaRPr lang="en-GB" sz="1200" dirty="0"/>
          </a:p>
        </p:txBody>
      </p:sp>
    </p:spTree>
    <p:extLst>
      <p:ext uri="{BB962C8B-B14F-4D97-AF65-F5344CB8AC3E}">
        <p14:creationId xmlns:p14="http://schemas.microsoft.com/office/powerpoint/2010/main" val="439666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0E55-D9EB-2C4C-A118-53635388BBAA}"/>
              </a:ext>
            </a:extLst>
          </p:cNvPr>
          <p:cNvSpPr>
            <a:spLocks noGrp="1"/>
          </p:cNvSpPr>
          <p:nvPr>
            <p:ph type="title"/>
          </p:nvPr>
        </p:nvSpPr>
        <p:spPr/>
        <p:txBody>
          <a:bodyPr/>
          <a:lstStyle/>
          <a:p>
            <a:r>
              <a:rPr lang="en-GB"/>
              <a:t>How to achieve immutability </a:t>
            </a:r>
            <a:br>
              <a:rPr lang="en-GB"/>
            </a:br>
            <a:r>
              <a:rPr lang="en-GB"/>
              <a:t>and produce changed values</a:t>
            </a:r>
          </a:p>
        </p:txBody>
      </p:sp>
      <p:sp>
        <p:nvSpPr>
          <p:cNvPr id="3" name="Content Placeholder 2">
            <a:extLst>
              <a:ext uri="{FF2B5EF4-FFF2-40B4-BE49-F238E27FC236}">
                <a16:creationId xmlns:a16="http://schemas.microsoft.com/office/drawing/2014/main" id="{77EC907E-CACE-C443-8BB6-4CFC5914A0C1}"/>
              </a:ext>
            </a:extLst>
          </p:cNvPr>
          <p:cNvSpPr>
            <a:spLocks noGrp="1"/>
          </p:cNvSpPr>
          <p:nvPr>
            <p:ph sz="half" idx="1"/>
          </p:nvPr>
        </p:nvSpPr>
        <p:spPr/>
        <p:txBody>
          <a:bodyPr>
            <a:normAutofit lnSpcReduction="10000"/>
          </a:bodyPr>
          <a:lstStyle/>
          <a:p>
            <a:pPr marL="0" indent="0">
              <a:buNone/>
            </a:pPr>
            <a:r>
              <a:rPr lang="en-GB" b="1"/>
              <a:t>Immutable variable:</a:t>
            </a:r>
          </a:p>
          <a:p>
            <a:pPr lvl="1"/>
            <a:r>
              <a:rPr lang="en-GB" err="1"/>
              <a:t>const</a:t>
            </a:r>
            <a:r>
              <a:rPr lang="en-GB"/>
              <a:t> </a:t>
            </a:r>
          </a:p>
          <a:p>
            <a:pPr lvl="1"/>
            <a:r>
              <a:rPr lang="en-GB"/>
              <a:t>nonwritable object member</a:t>
            </a:r>
          </a:p>
          <a:p>
            <a:pPr lvl="1"/>
            <a:r>
              <a:rPr lang="en-GB"/>
              <a:t>…</a:t>
            </a:r>
          </a:p>
          <a:p>
            <a:pPr lvl="1"/>
            <a:r>
              <a:rPr lang="en-GB" err="1"/>
              <a:t>const</a:t>
            </a:r>
            <a:r>
              <a:rPr lang="en-GB"/>
              <a:t> </a:t>
            </a:r>
            <a:r>
              <a:rPr lang="en-GB" err="1"/>
              <a:t>FunctionExpression</a:t>
            </a:r>
            <a:r>
              <a:rPr lang="en-GB"/>
              <a:t> or </a:t>
            </a:r>
            <a:r>
              <a:rPr lang="en-GB" err="1"/>
              <a:t>ArrowFunctionExpression</a:t>
            </a:r>
            <a:endParaRPr lang="en-GB"/>
          </a:p>
          <a:p>
            <a:pPr marL="0" indent="0">
              <a:buNone/>
            </a:pPr>
            <a:r>
              <a:rPr lang="en-GB" b="1"/>
              <a:t>Immutable value:</a:t>
            </a:r>
          </a:p>
          <a:p>
            <a:pPr lvl="1"/>
            <a:r>
              <a:rPr lang="en-GB"/>
              <a:t>primitive data types, </a:t>
            </a:r>
          </a:p>
          <a:p>
            <a:pPr lvl="1"/>
            <a:r>
              <a:rPr lang="en-GB"/>
              <a:t>frozen objects</a:t>
            </a:r>
          </a:p>
          <a:p>
            <a:pPr lvl="1"/>
            <a:r>
              <a:rPr lang="en-GB"/>
              <a:t>special userland structures (maps, sets)</a:t>
            </a:r>
          </a:p>
          <a:p>
            <a:pPr lvl="1"/>
            <a:endParaRPr lang="en-GB" b="1"/>
          </a:p>
          <a:p>
            <a:endParaRPr lang="en-GB"/>
          </a:p>
        </p:txBody>
      </p:sp>
      <p:sp>
        <p:nvSpPr>
          <p:cNvPr id="4" name="Content Placeholder 3">
            <a:extLst>
              <a:ext uri="{FF2B5EF4-FFF2-40B4-BE49-F238E27FC236}">
                <a16:creationId xmlns:a16="http://schemas.microsoft.com/office/drawing/2014/main" id="{3ABA239F-5969-474B-8763-6A1533B854A0}"/>
              </a:ext>
            </a:extLst>
          </p:cNvPr>
          <p:cNvSpPr>
            <a:spLocks noGrp="1"/>
          </p:cNvSpPr>
          <p:nvPr>
            <p:ph sz="half" idx="2"/>
          </p:nvPr>
        </p:nvSpPr>
        <p:spPr/>
        <p:txBody>
          <a:bodyPr>
            <a:normAutofit lnSpcReduction="10000"/>
          </a:bodyPr>
          <a:lstStyle/>
          <a:p>
            <a:pPr marL="0" indent="0">
              <a:buNone/>
            </a:pPr>
            <a:r>
              <a:rPr lang="en-GB" b="1"/>
              <a:t>Returning clones:</a:t>
            </a:r>
          </a:p>
          <a:p>
            <a:pPr lvl="1"/>
            <a:r>
              <a:rPr lang="en-GB"/>
              <a:t>copy object to change property value</a:t>
            </a:r>
          </a:p>
          <a:p>
            <a:pPr lvl="1"/>
            <a:r>
              <a:rPr lang="en-GB"/>
              <a:t>clone array to add, remove or modify items</a:t>
            </a:r>
          </a:p>
          <a:p>
            <a:pPr lvl="1"/>
            <a:r>
              <a:rPr lang="en-GB"/>
              <a:t>…</a:t>
            </a:r>
          </a:p>
          <a:p>
            <a:pPr lvl="1"/>
            <a:r>
              <a:rPr lang="en-GB"/>
              <a:t>…</a:t>
            </a:r>
          </a:p>
          <a:p>
            <a:pPr marL="0" indent="0">
              <a:buNone/>
            </a:pPr>
            <a:endParaRPr lang="en-GB"/>
          </a:p>
          <a:p>
            <a:pPr marL="0" indent="0">
              <a:buNone/>
            </a:pPr>
            <a:endParaRPr lang="en-GB"/>
          </a:p>
        </p:txBody>
      </p:sp>
    </p:spTree>
    <p:extLst>
      <p:ext uri="{BB962C8B-B14F-4D97-AF65-F5344CB8AC3E}">
        <p14:creationId xmlns:p14="http://schemas.microsoft.com/office/powerpoint/2010/main" val="1681105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015B8-D292-5749-9795-EFC7BE814CF9}"/>
              </a:ext>
            </a:extLst>
          </p:cNvPr>
          <p:cNvSpPr>
            <a:spLocks noGrp="1"/>
          </p:cNvSpPr>
          <p:nvPr>
            <p:ph type="title"/>
          </p:nvPr>
        </p:nvSpPr>
        <p:spPr/>
        <p:txBody>
          <a:bodyPr/>
          <a:lstStyle/>
          <a:p>
            <a:r>
              <a:rPr lang="sk-SK" dirty="0" err="1"/>
              <a:t>Shared</a:t>
            </a:r>
            <a:r>
              <a:rPr lang="sk-SK" dirty="0"/>
              <a:t>/</a:t>
            </a:r>
            <a:r>
              <a:rPr lang="sk-SK" dirty="0" err="1"/>
              <a:t>mutated</a:t>
            </a:r>
            <a:r>
              <a:rPr lang="sk-SK" dirty="0"/>
              <a:t> </a:t>
            </a:r>
            <a:br>
              <a:rPr lang="sk-SK" dirty="0"/>
            </a:br>
            <a:r>
              <a:rPr lang="sk-SK" dirty="0" err="1"/>
              <a:t>variable</a:t>
            </a:r>
            <a:endParaRPr lang="sk-SK" dirty="0"/>
          </a:p>
        </p:txBody>
      </p:sp>
      <p:sp>
        <p:nvSpPr>
          <p:cNvPr id="3" name="Content Placeholder 2">
            <a:extLst>
              <a:ext uri="{FF2B5EF4-FFF2-40B4-BE49-F238E27FC236}">
                <a16:creationId xmlns:a16="http://schemas.microsoft.com/office/drawing/2014/main" id="{BB9B57FA-4F84-2042-BDF1-AC0F0F9B19B8}"/>
              </a:ext>
            </a:extLst>
          </p:cNvPr>
          <p:cNvSpPr>
            <a:spLocks noGrp="1"/>
          </p:cNvSpPr>
          <p:nvPr>
            <p:ph sz="half" idx="1"/>
          </p:nvPr>
        </p:nvSpPr>
        <p:spPr>
          <a:xfrm>
            <a:off x="838200" y="1825625"/>
            <a:ext cx="4386943" cy="4351338"/>
          </a:xfrm>
        </p:spPr>
        <p:txBody>
          <a:bodyPr>
            <a:normAutofit/>
          </a:bodyPr>
          <a:lstStyle/>
          <a:p>
            <a:pPr marL="0" indent="0">
              <a:buNone/>
            </a:pPr>
            <a:r>
              <a:rPr lang="sk-SK" dirty="0"/>
              <a:t>Asi najklasickejší príklad:</a:t>
            </a:r>
          </a:p>
          <a:p>
            <a:pPr marL="0" indent="0">
              <a:buNone/>
            </a:pPr>
            <a:endParaRPr lang="sk-SK" dirty="0"/>
          </a:p>
          <a:p>
            <a:pPr marL="0" indent="0">
              <a:buNone/>
            </a:pPr>
            <a:r>
              <a:rPr lang="sk-SK" dirty="0">
                <a:hlinkClick r:id="rId2"/>
              </a:rPr>
              <a:t>https://eslint.org/docs/rules/no-loop-func</a:t>
            </a:r>
            <a:endParaRPr lang="sk-SK" dirty="0"/>
          </a:p>
        </p:txBody>
      </p:sp>
      <p:sp>
        <p:nvSpPr>
          <p:cNvPr id="4" name="Content Placeholder 3">
            <a:extLst>
              <a:ext uri="{FF2B5EF4-FFF2-40B4-BE49-F238E27FC236}">
                <a16:creationId xmlns:a16="http://schemas.microsoft.com/office/drawing/2014/main" id="{EA109D79-C4F7-114B-A19A-DB7D2BFF35A2}"/>
              </a:ext>
            </a:extLst>
          </p:cNvPr>
          <p:cNvSpPr>
            <a:spLocks noGrp="1"/>
          </p:cNvSpPr>
          <p:nvPr>
            <p:ph sz="half" idx="2"/>
          </p:nvPr>
        </p:nvSpPr>
        <p:spPr/>
        <p:txBody>
          <a:bodyPr>
            <a:normAutofit/>
          </a:bodyPr>
          <a:lstStyle/>
          <a:p>
            <a:endParaRPr lang="sk-SK"/>
          </a:p>
        </p:txBody>
      </p:sp>
      <p:pic>
        <p:nvPicPr>
          <p:cNvPr id="5" name="Picture 4">
            <a:extLst>
              <a:ext uri="{FF2B5EF4-FFF2-40B4-BE49-F238E27FC236}">
                <a16:creationId xmlns:a16="http://schemas.microsoft.com/office/drawing/2014/main" id="{875C3B50-5706-B641-90A8-4173D09AABB8}"/>
              </a:ext>
            </a:extLst>
          </p:cNvPr>
          <p:cNvPicPr>
            <a:picLocks noChangeAspect="1"/>
          </p:cNvPicPr>
          <p:nvPr/>
        </p:nvPicPr>
        <p:blipFill>
          <a:blip r:embed="rId3"/>
          <a:stretch>
            <a:fillRect/>
          </a:stretch>
        </p:blipFill>
        <p:spPr>
          <a:xfrm>
            <a:off x="5851979" y="177800"/>
            <a:ext cx="6235700" cy="6502400"/>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39C99CF-E511-2842-BEC0-3485A1B2D57F}"/>
                  </a:ext>
                </a:extLst>
              </p14:cNvPr>
              <p14:cNvContentPartPr/>
              <p14:nvPr/>
            </p14:nvContentPartPr>
            <p14:xfrm>
              <a:off x="6370046" y="5165265"/>
              <a:ext cx="625320" cy="1104480"/>
            </p14:xfrm>
          </p:contentPart>
        </mc:Choice>
        <mc:Fallback>
          <p:pic>
            <p:nvPicPr>
              <p:cNvPr id="6" name="Ink 5">
                <a:extLst>
                  <a:ext uri="{FF2B5EF4-FFF2-40B4-BE49-F238E27FC236}">
                    <a16:creationId xmlns:a16="http://schemas.microsoft.com/office/drawing/2014/main" id="{B39C99CF-E511-2842-BEC0-3485A1B2D57F}"/>
                  </a:ext>
                </a:extLst>
              </p:cNvPr>
              <p:cNvPicPr/>
              <p:nvPr/>
            </p:nvPicPr>
            <p:blipFill>
              <a:blip r:embed="rId5"/>
              <a:stretch>
                <a:fillRect/>
              </a:stretch>
            </p:blipFill>
            <p:spPr>
              <a:xfrm>
                <a:off x="6361046" y="5156265"/>
                <a:ext cx="642960" cy="1122120"/>
              </a:xfrm>
              <a:prstGeom prst="rect">
                <a:avLst/>
              </a:prstGeom>
            </p:spPr>
          </p:pic>
        </mc:Fallback>
      </mc:AlternateContent>
    </p:spTree>
    <p:extLst>
      <p:ext uri="{BB962C8B-B14F-4D97-AF65-F5344CB8AC3E}">
        <p14:creationId xmlns:p14="http://schemas.microsoft.com/office/powerpoint/2010/main" val="537283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015B8-D292-5749-9795-EFC7BE814CF9}"/>
              </a:ext>
            </a:extLst>
          </p:cNvPr>
          <p:cNvSpPr>
            <a:spLocks noGrp="1"/>
          </p:cNvSpPr>
          <p:nvPr>
            <p:ph type="title"/>
          </p:nvPr>
        </p:nvSpPr>
        <p:spPr/>
        <p:txBody>
          <a:bodyPr/>
          <a:lstStyle/>
          <a:p>
            <a:r>
              <a:rPr lang="sk-SK" dirty="0" err="1"/>
              <a:t>Shared</a:t>
            </a:r>
            <a:r>
              <a:rPr lang="sk-SK" dirty="0"/>
              <a:t>/</a:t>
            </a:r>
            <a:r>
              <a:rPr lang="sk-SK" dirty="0" err="1"/>
              <a:t>mutated</a:t>
            </a:r>
            <a:r>
              <a:rPr lang="sk-SK" dirty="0"/>
              <a:t> </a:t>
            </a:r>
            <a:br>
              <a:rPr lang="sk-SK" dirty="0"/>
            </a:br>
            <a:r>
              <a:rPr lang="sk-SK" dirty="0" err="1"/>
              <a:t>variable</a:t>
            </a:r>
            <a:endParaRPr lang="sk-SK" dirty="0"/>
          </a:p>
        </p:txBody>
      </p:sp>
      <p:sp>
        <p:nvSpPr>
          <p:cNvPr id="3" name="Content Placeholder 2">
            <a:extLst>
              <a:ext uri="{FF2B5EF4-FFF2-40B4-BE49-F238E27FC236}">
                <a16:creationId xmlns:a16="http://schemas.microsoft.com/office/drawing/2014/main" id="{BB9B57FA-4F84-2042-BDF1-AC0F0F9B19B8}"/>
              </a:ext>
            </a:extLst>
          </p:cNvPr>
          <p:cNvSpPr>
            <a:spLocks noGrp="1"/>
          </p:cNvSpPr>
          <p:nvPr>
            <p:ph sz="half" idx="1"/>
          </p:nvPr>
        </p:nvSpPr>
        <p:spPr>
          <a:xfrm>
            <a:off x="838200" y="1825625"/>
            <a:ext cx="2679441" cy="4351338"/>
          </a:xfrm>
        </p:spPr>
        <p:txBody>
          <a:bodyPr>
            <a:normAutofit fontScale="70000" lnSpcReduction="20000"/>
          </a:bodyPr>
          <a:lstStyle/>
          <a:p>
            <a:pPr marL="0" indent="0">
              <a:buNone/>
            </a:pPr>
            <a:r>
              <a:rPr lang="sk-SK" dirty="0"/>
              <a:t>Čo je tam zle ?</a:t>
            </a:r>
          </a:p>
          <a:p>
            <a:pPr marL="0" indent="0">
              <a:buNone/>
            </a:pPr>
            <a:r>
              <a:rPr lang="sk-SK" dirty="0"/>
              <a:t>Z FP pohľadu všetko</a:t>
            </a:r>
          </a:p>
          <a:p>
            <a:pPr marL="0" indent="0">
              <a:buNone/>
            </a:pPr>
            <a:endParaRPr lang="sk-SK" dirty="0"/>
          </a:p>
          <a:p>
            <a:pPr marL="0" indent="0">
              <a:buNone/>
            </a:pPr>
            <a:r>
              <a:rPr lang="sk-SK" dirty="0"/>
              <a:t>Ako to riešiť ?</a:t>
            </a:r>
          </a:p>
          <a:p>
            <a:pPr marL="0" indent="0">
              <a:buNone/>
            </a:pPr>
            <a:endParaRPr lang="sk-SK" dirty="0"/>
          </a:p>
          <a:p>
            <a:pPr marL="0" indent="0">
              <a:buNone/>
            </a:pPr>
            <a:r>
              <a:rPr lang="sk-SK" dirty="0" err="1"/>
              <a:t>Shared</a:t>
            </a:r>
            <a:r>
              <a:rPr lang="sk-SK" dirty="0"/>
              <a:t>:</a:t>
            </a:r>
          </a:p>
          <a:p>
            <a:pPr marL="0" indent="0">
              <a:buNone/>
            </a:pPr>
            <a:r>
              <a:rPr lang="sk-SK" dirty="0" err="1"/>
              <a:t>strictly</a:t>
            </a:r>
            <a:r>
              <a:rPr lang="sk-SK" dirty="0"/>
              <a:t> : </a:t>
            </a:r>
            <a:r>
              <a:rPr lang="sk-SK" dirty="0" err="1"/>
              <a:t>visible</a:t>
            </a:r>
            <a:r>
              <a:rPr lang="sk-SK" dirty="0"/>
              <a:t> by more </a:t>
            </a:r>
            <a:r>
              <a:rPr lang="sk-SK" dirty="0" err="1"/>
              <a:t>than</a:t>
            </a:r>
            <a:r>
              <a:rPr lang="sk-SK" dirty="0"/>
              <a:t> </a:t>
            </a:r>
            <a:r>
              <a:rPr lang="sk-SK" dirty="0" err="1"/>
              <a:t>one</a:t>
            </a:r>
            <a:r>
              <a:rPr lang="sk-SK" dirty="0"/>
              <a:t> </a:t>
            </a:r>
            <a:r>
              <a:rPr lang="sk-SK" dirty="0" err="1"/>
              <a:t>function</a:t>
            </a:r>
            <a:endParaRPr lang="sk-SK" dirty="0"/>
          </a:p>
          <a:p>
            <a:pPr marL="0" indent="0">
              <a:buNone/>
            </a:pPr>
            <a:endParaRPr lang="sk-SK" dirty="0"/>
          </a:p>
          <a:p>
            <a:pPr marL="0" indent="0">
              <a:buNone/>
            </a:pPr>
            <a:r>
              <a:rPr lang="sk-SK" b="1" dirty="0" err="1">
                <a:solidFill>
                  <a:schemeClr val="accent6"/>
                </a:solidFill>
              </a:rPr>
              <a:t>Not</a:t>
            </a:r>
            <a:r>
              <a:rPr lang="sk-SK" b="1" dirty="0">
                <a:solidFill>
                  <a:schemeClr val="accent6"/>
                </a:solidFill>
              </a:rPr>
              <a:t> </a:t>
            </a:r>
            <a:r>
              <a:rPr lang="sk-SK" b="1" dirty="0" err="1">
                <a:solidFill>
                  <a:schemeClr val="accent6"/>
                </a:solidFill>
              </a:rPr>
              <a:t>Shared</a:t>
            </a:r>
            <a:r>
              <a:rPr lang="sk-SK" b="1" dirty="0"/>
              <a:t>:</a:t>
            </a:r>
          </a:p>
          <a:p>
            <a:pPr marL="0" indent="0">
              <a:buNone/>
            </a:pPr>
            <a:r>
              <a:rPr lang="sk-SK" dirty="0" err="1"/>
              <a:t>strictly</a:t>
            </a:r>
            <a:r>
              <a:rPr lang="sk-SK" dirty="0"/>
              <a:t>: no </a:t>
            </a:r>
            <a:r>
              <a:rPr lang="sk-SK" dirty="0" err="1"/>
              <a:t>shared</a:t>
            </a:r>
            <a:r>
              <a:rPr lang="sk-SK" dirty="0"/>
              <a:t> </a:t>
            </a:r>
            <a:r>
              <a:rPr lang="sk-SK" dirty="0" err="1"/>
              <a:t>variables</a:t>
            </a:r>
            <a:r>
              <a:rPr lang="sk-SK" dirty="0"/>
              <a:t> – </a:t>
            </a:r>
            <a:r>
              <a:rPr lang="sk-SK" dirty="0" err="1">
                <a:solidFill>
                  <a:schemeClr val="accent6"/>
                </a:solidFill>
              </a:rPr>
              <a:t>parametrized</a:t>
            </a:r>
            <a:r>
              <a:rPr lang="sk-SK" dirty="0">
                <a:solidFill>
                  <a:schemeClr val="accent6"/>
                </a:solidFill>
              </a:rPr>
              <a:t> </a:t>
            </a:r>
            <a:r>
              <a:rPr lang="sk-SK" dirty="0"/>
              <a:t>alebo</a:t>
            </a:r>
            <a:r>
              <a:rPr lang="sk-SK" dirty="0">
                <a:solidFill>
                  <a:schemeClr val="accent6"/>
                </a:solidFill>
              </a:rPr>
              <a:t> </a:t>
            </a:r>
            <a:r>
              <a:rPr lang="sk-SK" dirty="0" err="1">
                <a:solidFill>
                  <a:schemeClr val="accent6"/>
                </a:solidFill>
              </a:rPr>
              <a:t>bound</a:t>
            </a:r>
            <a:r>
              <a:rPr lang="sk-SK" dirty="0">
                <a:solidFill>
                  <a:schemeClr val="accent6"/>
                </a:solidFill>
              </a:rPr>
              <a:t> </a:t>
            </a:r>
            <a:r>
              <a:rPr lang="sk-SK" dirty="0" err="1"/>
              <a:t>functions</a:t>
            </a:r>
            <a:endParaRPr lang="sk-SK" dirty="0"/>
          </a:p>
          <a:p>
            <a:pPr marL="0" indent="0">
              <a:buNone/>
            </a:pPr>
            <a:endParaRPr lang="sk-SK" dirty="0"/>
          </a:p>
          <a:p>
            <a:pPr marL="0" indent="0">
              <a:buNone/>
            </a:pPr>
            <a:endParaRPr lang="sk-SK" dirty="0"/>
          </a:p>
        </p:txBody>
      </p:sp>
      <p:sp>
        <p:nvSpPr>
          <p:cNvPr id="4" name="Content Placeholder 3">
            <a:extLst>
              <a:ext uri="{FF2B5EF4-FFF2-40B4-BE49-F238E27FC236}">
                <a16:creationId xmlns:a16="http://schemas.microsoft.com/office/drawing/2014/main" id="{EA109D79-C4F7-114B-A19A-DB7D2BFF35A2}"/>
              </a:ext>
            </a:extLst>
          </p:cNvPr>
          <p:cNvSpPr>
            <a:spLocks noGrp="1"/>
          </p:cNvSpPr>
          <p:nvPr>
            <p:ph sz="half" idx="2"/>
          </p:nvPr>
        </p:nvSpPr>
        <p:spPr/>
        <p:txBody>
          <a:bodyPr>
            <a:normAutofit fontScale="70000" lnSpcReduction="20000"/>
          </a:bodyPr>
          <a:lstStyle/>
          <a:p>
            <a:endParaRPr lang="sk-SK"/>
          </a:p>
        </p:txBody>
      </p:sp>
      <p:pic>
        <p:nvPicPr>
          <p:cNvPr id="6" name="Picture 5">
            <a:extLst>
              <a:ext uri="{FF2B5EF4-FFF2-40B4-BE49-F238E27FC236}">
                <a16:creationId xmlns:a16="http://schemas.microsoft.com/office/drawing/2014/main" id="{BB4026D9-BCDF-EB41-8526-A3E11A64EC03}"/>
              </a:ext>
            </a:extLst>
          </p:cNvPr>
          <p:cNvPicPr>
            <a:picLocks noChangeAspect="1"/>
          </p:cNvPicPr>
          <p:nvPr/>
        </p:nvPicPr>
        <p:blipFill>
          <a:blip r:embed="rId2"/>
          <a:stretch>
            <a:fillRect/>
          </a:stretch>
        </p:blipFill>
        <p:spPr>
          <a:xfrm>
            <a:off x="3614430" y="1090045"/>
            <a:ext cx="8387052" cy="563569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504C767B-171C-5F4D-A171-04E89C383014}"/>
                  </a:ext>
                </a:extLst>
              </p14:cNvPr>
              <p14:cNvContentPartPr/>
              <p14:nvPr/>
            </p14:nvContentPartPr>
            <p14:xfrm>
              <a:off x="8494766" y="1751025"/>
              <a:ext cx="785160" cy="14400"/>
            </p14:xfrm>
          </p:contentPart>
        </mc:Choice>
        <mc:Fallback>
          <p:pic>
            <p:nvPicPr>
              <p:cNvPr id="8" name="Ink 7">
                <a:extLst>
                  <a:ext uri="{FF2B5EF4-FFF2-40B4-BE49-F238E27FC236}">
                    <a16:creationId xmlns:a16="http://schemas.microsoft.com/office/drawing/2014/main" id="{504C767B-171C-5F4D-A171-04E89C383014}"/>
                  </a:ext>
                </a:extLst>
              </p:cNvPr>
              <p:cNvPicPr/>
              <p:nvPr/>
            </p:nvPicPr>
            <p:blipFill>
              <a:blip r:embed="rId4"/>
              <a:stretch>
                <a:fillRect/>
              </a:stretch>
            </p:blipFill>
            <p:spPr>
              <a:xfrm>
                <a:off x="8485766" y="1742025"/>
                <a:ext cx="8028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A3D2DE9A-2BD5-4D4F-B6A7-F867C331A649}"/>
                  </a:ext>
                </a:extLst>
              </p14:cNvPr>
              <p14:cNvContentPartPr/>
              <p14:nvPr/>
            </p14:nvContentPartPr>
            <p14:xfrm>
              <a:off x="8066366" y="2450505"/>
              <a:ext cx="1256040" cy="25560"/>
            </p14:xfrm>
          </p:contentPart>
        </mc:Choice>
        <mc:Fallback>
          <p:pic>
            <p:nvPicPr>
              <p:cNvPr id="9" name="Ink 8">
                <a:extLst>
                  <a:ext uri="{FF2B5EF4-FFF2-40B4-BE49-F238E27FC236}">
                    <a16:creationId xmlns:a16="http://schemas.microsoft.com/office/drawing/2014/main" id="{A3D2DE9A-2BD5-4D4F-B6A7-F867C331A649}"/>
                  </a:ext>
                </a:extLst>
              </p:cNvPr>
              <p:cNvPicPr/>
              <p:nvPr/>
            </p:nvPicPr>
            <p:blipFill>
              <a:blip r:embed="rId6"/>
              <a:stretch>
                <a:fillRect/>
              </a:stretch>
            </p:blipFill>
            <p:spPr>
              <a:xfrm>
                <a:off x="8057726" y="2441865"/>
                <a:ext cx="12736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6E80F9E0-D9FE-CC47-AFD1-12E4474FC2E0}"/>
                  </a:ext>
                </a:extLst>
              </p14:cNvPr>
              <p14:cNvContentPartPr/>
              <p14:nvPr/>
            </p14:nvContentPartPr>
            <p14:xfrm>
              <a:off x="8093006" y="2003025"/>
              <a:ext cx="1369080" cy="42480"/>
            </p14:xfrm>
          </p:contentPart>
        </mc:Choice>
        <mc:Fallback>
          <p:pic>
            <p:nvPicPr>
              <p:cNvPr id="10" name="Ink 9">
                <a:extLst>
                  <a:ext uri="{FF2B5EF4-FFF2-40B4-BE49-F238E27FC236}">
                    <a16:creationId xmlns:a16="http://schemas.microsoft.com/office/drawing/2014/main" id="{6E80F9E0-D9FE-CC47-AFD1-12E4474FC2E0}"/>
                  </a:ext>
                </a:extLst>
              </p:cNvPr>
              <p:cNvPicPr/>
              <p:nvPr/>
            </p:nvPicPr>
            <p:blipFill>
              <a:blip r:embed="rId8"/>
              <a:stretch>
                <a:fillRect/>
              </a:stretch>
            </p:blipFill>
            <p:spPr>
              <a:xfrm>
                <a:off x="8084366" y="1994025"/>
                <a:ext cx="1386720" cy="60120"/>
              </a:xfrm>
              <a:prstGeom prst="rect">
                <a:avLst/>
              </a:prstGeom>
            </p:spPr>
          </p:pic>
        </mc:Fallback>
      </mc:AlternateContent>
    </p:spTree>
    <p:extLst>
      <p:ext uri="{BB962C8B-B14F-4D97-AF65-F5344CB8AC3E}">
        <p14:creationId xmlns:p14="http://schemas.microsoft.com/office/powerpoint/2010/main" val="3676543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43AF-7246-4D4E-A084-D9857BE05A8D}"/>
              </a:ext>
            </a:extLst>
          </p:cNvPr>
          <p:cNvSpPr>
            <a:spLocks noGrp="1"/>
          </p:cNvSpPr>
          <p:nvPr>
            <p:ph type="title"/>
          </p:nvPr>
        </p:nvSpPr>
        <p:spPr/>
        <p:txBody>
          <a:bodyPr/>
          <a:lstStyle/>
          <a:p>
            <a:r>
              <a:rPr lang="sk-SK" dirty="0" err="1"/>
              <a:t>Shared</a:t>
            </a:r>
            <a:r>
              <a:rPr lang="sk-SK" dirty="0"/>
              <a:t>/</a:t>
            </a:r>
            <a:r>
              <a:rPr lang="sk-SK" dirty="0" err="1"/>
              <a:t>mutated</a:t>
            </a:r>
            <a:r>
              <a:rPr lang="sk-SK" dirty="0"/>
              <a:t> </a:t>
            </a:r>
            <a:br>
              <a:rPr lang="sk-SK" dirty="0"/>
            </a:br>
            <a:r>
              <a:rPr lang="sk-SK" dirty="0" err="1"/>
              <a:t>variable</a:t>
            </a:r>
            <a:endParaRPr lang="sk-SK" dirty="0"/>
          </a:p>
        </p:txBody>
      </p:sp>
      <p:sp>
        <p:nvSpPr>
          <p:cNvPr id="3" name="Content Placeholder 2">
            <a:extLst>
              <a:ext uri="{FF2B5EF4-FFF2-40B4-BE49-F238E27FC236}">
                <a16:creationId xmlns:a16="http://schemas.microsoft.com/office/drawing/2014/main" id="{28A255FC-A0A4-1D40-8E1F-DDA5E0A9D2C9}"/>
              </a:ext>
            </a:extLst>
          </p:cNvPr>
          <p:cNvSpPr>
            <a:spLocks noGrp="1"/>
          </p:cNvSpPr>
          <p:nvPr>
            <p:ph sz="half" idx="1"/>
          </p:nvPr>
        </p:nvSpPr>
        <p:spPr/>
        <p:txBody>
          <a:bodyPr>
            <a:normAutofit fontScale="92500" lnSpcReduction="10000"/>
          </a:bodyPr>
          <a:lstStyle/>
          <a:p>
            <a:pPr marL="0" indent="0">
              <a:buNone/>
            </a:pPr>
            <a:r>
              <a:rPr lang="sk-SK" b="1" dirty="0" err="1">
                <a:solidFill>
                  <a:schemeClr val="accent6"/>
                </a:solidFill>
              </a:rPr>
              <a:t>Not</a:t>
            </a:r>
            <a:r>
              <a:rPr lang="sk-SK" b="1" dirty="0">
                <a:solidFill>
                  <a:schemeClr val="accent6"/>
                </a:solidFill>
              </a:rPr>
              <a:t> </a:t>
            </a:r>
            <a:r>
              <a:rPr lang="sk-SK" b="1" dirty="0" err="1">
                <a:solidFill>
                  <a:schemeClr val="accent6"/>
                </a:solidFill>
              </a:rPr>
              <a:t>Shared</a:t>
            </a:r>
            <a:r>
              <a:rPr lang="sk-SK" b="1" dirty="0"/>
              <a:t>:</a:t>
            </a:r>
          </a:p>
          <a:p>
            <a:pPr marL="0" indent="0">
              <a:buNone/>
            </a:pPr>
            <a:r>
              <a:rPr lang="sk-SK" dirty="0"/>
              <a:t>no </a:t>
            </a:r>
            <a:r>
              <a:rPr lang="sk-SK" dirty="0" err="1"/>
              <a:t>shared</a:t>
            </a:r>
            <a:r>
              <a:rPr lang="sk-SK" dirty="0"/>
              <a:t> </a:t>
            </a:r>
            <a:r>
              <a:rPr lang="sk-SK" dirty="0" err="1"/>
              <a:t>variables</a:t>
            </a:r>
            <a:r>
              <a:rPr lang="sk-SK" dirty="0"/>
              <a:t> </a:t>
            </a:r>
          </a:p>
          <a:p>
            <a:r>
              <a:rPr lang="sk-SK" dirty="0" err="1">
                <a:solidFill>
                  <a:schemeClr val="accent6"/>
                </a:solidFill>
              </a:rPr>
              <a:t>parametrized</a:t>
            </a:r>
            <a:r>
              <a:rPr lang="sk-SK" dirty="0">
                <a:solidFill>
                  <a:schemeClr val="accent6"/>
                </a:solidFill>
              </a:rPr>
              <a:t> </a:t>
            </a:r>
          </a:p>
          <a:p>
            <a:r>
              <a:rPr lang="sk-SK" dirty="0"/>
              <a:t>alebo</a:t>
            </a:r>
            <a:r>
              <a:rPr lang="sk-SK" dirty="0">
                <a:solidFill>
                  <a:schemeClr val="accent6"/>
                </a:solidFill>
              </a:rPr>
              <a:t> </a:t>
            </a:r>
            <a:r>
              <a:rPr lang="sk-SK" dirty="0" err="1">
                <a:solidFill>
                  <a:schemeClr val="accent6"/>
                </a:solidFill>
              </a:rPr>
              <a:t>bound</a:t>
            </a:r>
            <a:r>
              <a:rPr lang="sk-SK" dirty="0">
                <a:solidFill>
                  <a:schemeClr val="accent6"/>
                </a:solidFill>
              </a:rPr>
              <a:t> </a:t>
            </a:r>
            <a:r>
              <a:rPr lang="sk-SK" dirty="0" err="1"/>
              <a:t>functions</a:t>
            </a:r>
            <a:endParaRPr lang="sk-SK" dirty="0"/>
          </a:p>
          <a:p>
            <a:r>
              <a:rPr lang="sk-SK" dirty="0">
                <a:solidFill>
                  <a:schemeClr val="accent6"/>
                </a:solidFill>
              </a:rPr>
              <a:t>let</a:t>
            </a:r>
          </a:p>
          <a:p>
            <a:endParaRPr lang="sk-SK" dirty="0">
              <a:solidFill>
                <a:schemeClr val="accent6"/>
              </a:solidFill>
            </a:endParaRPr>
          </a:p>
          <a:p>
            <a:endParaRPr lang="sk-SK" dirty="0">
              <a:solidFill>
                <a:schemeClr val="accent6"/>
              </a:solidFill>
            </a:endParaRPr>
          </a:p>
          <a:p>
            <a:pPr marL="0" indent="0">
              <a:buNone/>
            </a:pPr>
            <a:r>
              <a:rPr lang="sk-SK" dirty="0"/>
              <a:t>V </a:t>
            </a:r>
            <a:r>
              <a:rPr lang="sk-SK" dirty="0" err="1"/>
              <a:t>samploch</a:t>
            </a:r>
            <a:r>
              <a:rPr lang="sk-SK" dirty="0"/>
              <a:t> mate príklady aj z vysvetlením a komentármi: z pohľadu FP je IMHO najčistejší </a:t>
            </a:r>
            <a:r>
              <a:rPr lang="sk-SK" dirty="0" err="1"/>
              <a:t>bind</a:t>
            </a:r>
            <a:r>
              <a:rPr lang="sk-SK" dirty="0"/>
              <a:t> </a:t>
            </a:r>
          </a:p>
          <a:p>
            <a:endParaRPr lang="sk-SK" dirty="0"/>
          </a:p>
          <a:p>
            <a:endParaRPr lang="sk-SK" dirty="0"/>
          </a:p>
          <a:p>
            <a:endParaRPr lang="sk-SK" dirty="0"/>
          </a:p>
          <a:p>
            <a:endParaRPr lang="sk-SK" dirty="0"/>
          </a:p>
        </p:txBody>
      </p:sp>
      <p:sp>
        <p:nvSpPr>
          <p:cNvPr id="4" name="Content Placeholder 3">
            <a:extLst>
              <a:ext uri="{FF2B5EF4-FFF2-40B4-BE49-F238E27FC236}">
                <a16:creationId xmlns:a16="http://schemas.microsoft.com/office/drawing/2014/main" id="{9BBD2295-4B19-744A-BF9E-509610432655}"/>
              </a:ext>
            </a:extLst>
          </p:cNvPr>
          <p:cNvSpPr>
            <a:spLocks noGrp="1"/>
          </p:cNvSpPr>
          <p:nvPr>
            <p:ph sz="half" idx="2"/>
          </p:nvPr>
        </p:nvSpPr>
        <p:spPr/>
        <p:txBody>
          <a:bodyPr>
            <a:normAutofit fontScale="92500" lnSpcReduction="10000"/>
          </a:bodyPr>
          <a:lstStyle/>
          <a:p>
            <a:pPr marL="0" indent="0">
              <a:buNone/>
            </a:pPr>
            <a:r>
              <a:rPr lang="sk-SK" dirty="0"/>
              <a:t>01-</a:t>
            </a:r>
            <a:r>
              <a:rPr lang="sk-SK" dirty="0">
                <a:solidFill>
                  <a:srgbClr val="FF0000"/>
                </a:solidFill>
              </a:rPr>
              <a:t>var</a:t>
            </a:r>
            <a:r>
              <a:rPr lang="sk-SK" dirty="0"/>
              <a:t>-in-for-loop.js</a:t>
            </a:r>
          </a:p>
          <a:p>
            <a:pPr marL="0" indent="0">
              <a:buNone/>
            </a:pPr>
            <a:r>
              <a:rPr lang="sk-SK" dirty="0"/>
              <a:t>01b-var-in-for-loop.js</a:t>
            </a:r>
          </a:p>
          <a:p>
            <a:pPr marL="0" indent="0">
              <a:buNone/>
            </a:pPr>
            <a:r>
              <a:rPr lang="sk-SK" dirty="0"/>
              <a:t>02-</a:t>
            </a:r>
            <a:r>
              <a:rPr lang="sk-SK" dirty="0">
                <a:solidFill>
                  <a:schemeClr val="accent6"/>
                </a:solidFill>
              </a:rPr>
              <a:t>closure</a:t>
            </a:r>
            <a:r>
              <a:rPr lang="sk-SK" dirty="0"/>
              <a:t>-in-for-loop.js</a:t>
            </a:r>
          </a:p>
          <a:p>
            <a:pPr marL="0" indent="0">
              <a:buNone/>
            </a:pPr>
            <a:r>
              <a:rPr lang="sk-SK" dirty="0"/>
              <a:t>02b-closure-in-for-loop.js</a:t>
            </a:r>
          </a:p>
          <a:p>
            <a:pPr marL="0" indent="0">
              <a:buNone/>
            </a:pPr>
            <a:r>
              <a:rPr lang="sk-SK" dirty="0"/>
              <a:t>02c-</a:t>
            </a:r>
            <a:r>
              <a:rPr lang="sk-SK" dirty="0">
                <a:solidFill>
                  <a:schemeClr val="accent6"/>
                </a:solidFill>
              </a:rPr>
              <a:t>bind</a:t>
            </a:r>
            <a:r>
              <a:rPr lang="sk-SK" dirty="0"/>
              <a:t>-in-for-loop.js</a:t>
            </a:r>
          </a:p>
          <a:p>
            <a:pPr marL="0" indent="0">
              <a:buNone/>
            </a:pPr>
            <a:r>
              <a:rPr lang="sk-SK" dirty="0"/>
              <a:t>03-let-in-for-loop.js</a:t>
            </a:r>
          </a:p>
          <a:p>
            <a:pPr marL="0" indent="0">
              <a:buNone/>
            </a:pPr>
            <a:r>
              <a:rPr lang="sk-SK" dirty="0"/>
              <a:t>04-</a:t>
            </a:r>
            <a:r>
              <a:rPr lang="sk-SK" dirty="0">
                <a:solidFill>
                  <a:schemeClr val="accent6"/>
                </a:solidFill>
              </a:rPr>
              <a:t>map-fill</a:t>
            </a:r>
            <a:r>
              <a:rPr lang="sk-SK" dirty="0"/>
              <a:t>.js</a:t>
            </a:r>
          </a:p>
        </p:txBody>
      </p:sp>
    </p:spTree>
    <p:extLst>
      <p:ext uri="{BB962C8B-B14F-4D97-AF65-F5344CB8AC3E}">
        <p14:creationId xmlns:p14="http://schemas.microsoft.com/office/powerpoint/2010/main" val="2989450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16C5-182F-4742-809F-CF3D1902210E}"/>
              </a:ext>
            </a:extLst>
          </p:cNvPr>
          <p:cNvSpPr>
            <a:spLocks noGrp="1"/>
          </p:cNvSpPr>
          <p:nvPr>
            <p:ph type="title"/>
          </p:nvPr>
        </p:nvSpPr>
        <p:spPr/>
        <p:txBody>
          <a:bodyPr/>
          <a:lstStyle/>
          <a:p>
            <a:r>
              <a:rPr lang="en-US"/>
              <a:t>Pure functions</a:t>
            </a:r>
            <a:endParaRPr lang="en-GB"/>
          </a:p>
        </p:txBody>
      </p:sp>
      <p:sp>
        <p:nvSpPr>
          <p:cNvPr id="3" name="Content Placeholder 2">
            <a:extLst>
              <a:ext uri="{FF2B5EF4-FFF2-40B4-BE49-F238E27FC236}">
                <a16:creationId xmlns:a16="http://schemas.microsoft.com/office/drawing/2014/main" id="{EEE0DB47-FA25-7248-A00D-C092E052EC5E}"/>
              </a:ext>
            </a:extLst>
          </p:cNvPr>
          <p:cNvSpPr>
            <a:spLocks noGrp="1"/>
          </p:cNvSpPr>
          <p:nvPr>
            <p:ph idx="1"/>
          </p:nvPr>
        </p:nvSpPr>
        <p:spPr/>
        <p:txBody>
          <a:bodyPr/>
          <a:lstStyle/>
          <a:p>
            <a:r>
              <a:rPr lang="en-US" dirty="0"/>
              <a:t>Benefits of pure functions:</a:t>
            </a:r>
          </a:p>
          <a:p>
            <a:pPr marL="457200" lvl="1" indent="-457200"/>
            <a:r>
              <a:rPr lang="en-US" sz="2800" b="1" dirty="0"/>
              <a:t>easier to reason about </a:t>
            </a:r>
            <a:r>
              <a:rPr lang="en-US" sz="2800" b="0" dirty="0"/>
              <a:t>and debug because they don't depend on mutable state</a:t>
            </a:r>
          </a:p>
          <a:p>
            <a:pPr marL="457200" lvl="1" indent="-457200"/>
            <a:r>
              <a:rPr lang="en-US" sz="2800" b="1" dirty="0"/>
              <a:t>return value can be cached or "</a:t>
            </a:r>
            <a:r>
              <a:rPr lang="en-US" sz="2800" b="1" dirty="0" err="1"/>
              <a:t>memoized</a:t>
            </a:r>
            <a:r>
              <a:rPr lang="en-US" sz="2800" b="1" dirty="0"/>
              <a:t>"</a:t>
            </a:r>
            <a:r>
              <a:rPr lang="en-US" sz="2800" b="0" dirty="0"/>
              <a:t> to avoid recomputing it in the future.</a:t>
            </a:r>
          </a:p>
          <a:p>
            <a:pPr marL="457200" lvl="1" indent="-457200"/>
            <a:r>
              <a:rPr lang="en-US" sz="2800" b="0" dirty="0"/>
              <a:t>easier to </a:t>
            </a:r>
            <a:r>
              <a:rPr lang="en-US" sz="2800" dirty="0"/>
              <a:t>test</a:t>
            </a:r>
            <a:r>
              <a:rPr lang="en-US" sz="2800" b="0" dirty="0"/>
              <a:t> because there are no dependencies</a:t>
            </a:r>
          </a:p>
          <a:p>
            <a:pPr marL="457200" lvl="1" indent="-457200"/>
            <a:r>
              <a:rPr lang="en-US" sz="2800" dirty="0"/>
              <a:t>…</a:t>
            </a:r>
            <a:endParaRPr lang="en-US" sz="2800" b="0" dirty="0"/>
          </a:p>
          <a:p>
            <a:endParaRPr lang="en-GB" dirty="0"/>
          </a:p>
        </p:txBody>
      </p:sp>
    </p:spTree>
    <p:extLst>
      <p:ext uri="{BB962C8B-B14F-4D97-AF65-F5344CB8AC3E}">
        <p14:creationId xmlns:p14="http://schemas.microsoft.com/office/powerpoint/2010/main" val="778784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015B8-D292-5749-9795-EFC7BE814CF9}"/>
              </a:ext>
            </a:extLst>
          </p:cNvPr>
          <p:cNvSpPr>
            <a:spLocks noGrp="1"/>
          </p:cNvSpPr>
          <p:nvPr>
            <p:ph type="title"/>
          </p:nvPr>
        </p:nvSpPr>
        <p:spPr/>
        <p:txBody>
          <a:bodyPr/>
          <a:lstStyle/>
          <a:p>
            <a:r>
              <a:rPr lang="sk-SK" dirty="0" err="1"/>
              <a:t>Shared</a:t>
            </a:r>
            <a:r>
              <a:rPr lang="sk-SK" dirty="0"/>
              <a:t>/</a:t>
            </a:r>
            <a:r>
              <a:rPr lang="sk-SK" dirty="0" err="1"/>
              <a:t>mutated</a:t>
            </a:r>
            <a:r>
              <a:rPr lang="sk-SK" dirty="0"/>
              <a:t> </a:t>
            </a:r>
            <a:br>
              <a:rPr lang="sk-SK" dirty="0"/>
            </a:br>
            <a:r>
              <a:rPr lang="sk-SK" dirty="0" err="1"/>
              <a:t>variable</a:t>
            </a:r>
            <a:endParaRPr lang="sk-SK" dirty="0"/>
          </a:p>
        </p:txBody>
      </p:sp>
      <p:sp>
        <p:nvSpPr>
          <p:cNvPr id="3" name="Content Placeholder 2">
            <a:extLst>
              <a:ext uri="{FF2B5EF4-FFF2-40B4-BE49-F238E27FC236}">
                <a16:creationId xmlns:a16="http://schemas.microsoft.com/office/drawing/2014/main" id="{BB9B57FA-4F84-2042-BDF1-AC0F0F9B19B8}"/>
              </a:ext>
            </a:extLst>
          </p:cNvPr>
          <p:cNvSpPr>
            <a:spLocks noGrp="1"/>
          </p:cNvSpPr>
          <p:nvPr>
            <p:ph sz="half" idx="1"/>
          </p:nvPr>
        </p:nvSpPr>
        <p:spPr>
          <a:xfrm>
            <a:off x="838201" y="1825625"/>
            <a:ext cx="1821024" cy="4351338"/>
          </a:xfrm>
        </p:spPr>
        <p:txBody>
          <a:bodyPr>
            <a:normAutofit fontScale="92500" lnSpcReduction="10000"/>
          </a:bodyPr>
          <a:lstStyle/>
          <a:p>
            <a:pPr marL="0" indent="0">
              <a:buNone/>
            </a:pPr>
            <a:r>
              <a:rPr lang="sk-SK" dirty="0"/>
              <a:t>Jedno z možných riešení, pozrite si tie ostatné, všetko záleží na konkrétnom prípade, čitateľnosti, </a:t>
            </a:r>
            <a:r>
              <a:rPr lang="sk-SK" dirty="0" err="1"/>
              <a:t>pisateľnosti</a:t>
            </a:r>
            <a:r>
              <a:rPr lang="sk-SK" dirty="0"/>
              <a:t>, atď....</a:t>
            </a:r>
          </a:p>
        </p:txBody>
      </p:sp>
      <p:pic>
        <p:nvPicPr>
          <p:cNvPr id="7" name="Picture 6">
            <a:extLst>
              <a:ext uri="{FF2B5EF4-FFF2-40B4-BE49-F238E27FC236}">
                <a16:creationId xmlns:a16="http://schemas.microsoft.com/office/drawing/2014/main" id="{EFF0A0D1-CF91-5042-9CC2-E29329D99438}"/>
              </a:ext>
            </a:extLst>
          </p:cNvPr>
          <p:cNvPicPr>
            <a:picLocks noChangeAspect="1"/>
          </p:cNvPicPr>
          <p:nvPr/>
        </p:nvPicPr>
        <p:blipFill>
          <a:blip r:embed="rId2"/>
          <a:stretch>
            <a:fillRect/>
          </a:stretch>
        </p:blipFill>
        <p:spPr>
          <a:xfrm>
            <a:off x="2933700" y="1109371"/>
            <a:ext cx="9258300" cy="516890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FD905543-B315-0C4A-82A0-E9B097B2DD75}"/>
                  </a:ext>
                </a:extLst>
              </p14:cNvPr>
              <p14:cNvContentPartPr/>
              <p14:nvPr/>
            </p14:nvContentPartPr>
            <p14:xfrm>
              <a:off x="5249366" y="2084745"/>
              <a:ext cx="396000" cy="14760"/>
            </p14:xfrm>
          </p:contentPart>
        </mc:Choice>
        <mc:Fallback>
          <p:pic>
            <p:nvPicPr>
              <p:cNvPr id="8" name="Ink 7">
                <a:extLst>
                  <a:ext uri="{FF2B5EF4-FFF2-40B4-BE49-F238E27FC236}">
                    <a16:creationId xmlns:a16="http://schemas.microsoft.com/office/drawing/2014/main" id="{FD905543-B315-0C4A-82A0-E9B097B2DD75}"/>
                  </a:ext>
                </a:extLst>
              </p:cNvPr>
              <p:cNvPicPr/>
              <p:nvPr/>
            </p:nvPicPr>
            <p:blipFill>
              <a:blip r:embed="rId4"/>
              <a:stretch>
                <a:fillRect/>
              </a:stretch>
            </p:blipFill>
            <p:spPr>
              <a:xfrm>
                <a:off x="5240726" y="2076105"/>
                <a:ext cx="41364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99CF0368-731B-F54F-A8FB-014C4AF0404A}"/>
                  </a:ext>
                </a:extLst>
              </p14:cNvPr>
              <p14:cNvContentPartPr/>
              <p14:nvPr/>
            </p14:nvContentPartPr>
            <p14:xfrm>
              <a:off x="8529326" y="2102745"/>
              <a:ext cx="399960" cy="360"/>
            </p14:xfrm>
          </p:contentPart>
        </mc:Choice>
        <mc:Fallback>
          <p:pic>
            <p:nvPicPr>
              <p:cNvPr id="9" name="Ink 8">
                <a:extLst>
                  <a:ext uri="{FF2B5EF4-FFF2-40B4-BE49-F238E27FC236}">
                    <a16:creationId xmlns:a16="http://schemas.microsoft.com/office/drawing/2014/main" id="{99CF0368-731B-F54F-A8FB-014C4AF0404A}"/>
                  </a:ext>
                </a:extLst>
              </p:cNvPr>
              <p:cNvPicPr/>
              <p:nvPr/>
            </p:nvPicPr>
            <p:blipFill>
              <a:blip r:embed="rId6"/>
              <a:stretch>
                <a:fillRect/>
              </a:stretch>
            </p:blipFill>
            <p:spPr>
              <a:xfrm>
                <a:off x="8520686" y="2093745"/>
                <a:ext cx="417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790B5D03-264B-534E-BF53-0598B3EBE8B8}"/>
                  </a:ext>
                </a:extLst>
              </p14:cNvPr>
              <p14:cNvContentPartPr/>
              <p14:nvPr/>
            </p14:nvContentPartPr>
            <p14:xfrm>
              <a:off x="7344926" y="3299025"/>
              <a:ext cx="321480" cy="2880"/>
            </p14:xfrm>
          </p:contentPart>
        </mc:Choice>
        <mc:Fallback>
          <p:pic>
            <p:nvPicPr>
              <p:cNvPr id="10" name="Ink 9">
                <a:extLst>
                  <a:ext uri="{FF2B5EF4-FFF2-40B4-BE49-F238E27FC236}">
                    <a16:creationId xmlns:a16="http://schemas.microsoft.com/office/drawing/2014/main" id="{790B5D03-264B-534E-BF53-0598B3EBE8B8}"/>
                  </a:ext>
                </a:extLst>
              </p:cNvPr>
              <p:cNvPicPr/>
              <p:nvPr/>
            </p:nvPicPr>
            <p:blipFill>
              <a:blip r:embed="rId8"/>
              <a:stretch>
                <a:fillRect/>
              </a:stretch>
            </p:blipFill>
            <p:spPr>
              <a:xfrm>
                <a:off x="7336286" y="3290025"/>
                <a:ext cx="3391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7412BB14-CE6E-7D44-A155-B6098FE21E84}"/>
                  </a:ext>
                </a:extLst>
              </p14:cNvPr>
              <p14:cNvContentPartPr/>
              <p14:nvPr/>
            </p14:nvContentPartPr>
            <p14:xfrm>
              <a:off x="6065846" y="4049625"/>
              <a:ext cx="288720" cy="3240"/>
            </p14:xfrm>
          </p:contentPart>
        </mc:Choice>
        <mc:Fallback>
          <p:pic>
            <p:nvPicPr>
              <p:cNvPr id="11" name="Ink 10">
                <a:extLst>
                  <a:ext uri="{FF2B5EF4-FFF2-40B4-BE49-F238E27FC236}">
                    <a16:creationId xmlns:a16="http://schemas.microsoft.com/office/drawing/2014/main" id="{7412BB14-CE6E-7D44-A155-B6098FE21E84}"/>
                  </a:ext>
                </a:extLst>
              </p:cNvPr>
              <p:cNvPicPr/>
              <p:nvPr/>
            </p:nvPicPr>
            <p:blipFill>
              <a:blip r:embed="rId10"/>
              <a:stretch>
                <a:fillRect/>
              </a:stretch>
            </p:blipFill>
            <p:spPr>
              <a:xfrm>
                <a:off x="6056846" y="4040985"/>
                <a:ext cx="306360" cy="20880"/>
              </a:xfrm>
              <a:prstGeom prst="rect">
                <a:avLst/>
              </a:prstGeom>
            </p:spPr>
          </p:pic>
        </mc:Fallback>
      </mc:AlternateContent>
    </p:spTree>
    <p:extLst>
      <p:ext uri="{BB962C8B-B14F-4D97-AF65-F5344CB8AC3E}">
        <p14:creationId xmlns:p14="http://schemas.microsoft.com/office/powerpoint/2010/main" val="513609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2A6EBC92-9C95-E84D-B65E-E05AD265CD88}"/>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Object manipulations</a:t>
            </a:r>
          </a:p>
        </p:txBody>
      </p:sp>
      <p:sp>
        <p:nvSpPr>
          <p:cNvPr id="5" name="Text Placeholder 4">
            <a:extLst>
              <a:ext uri="{FF2B5EF4-FFF2-40B4-BE49-F238E27FC236}">
                <a16:creationId xmlns:a16="http://schemas.microsoft.com/office/drawing/2014/main" id="{51B6A86A-AEAC-EA49-8ABC-CB98A377847C}"/>
              </a:ext>
            </a:extLst>
          </p:cNvPr>
          <p:cNvSpPr>
            <a:spLocks noGrp="1"/>
          </p:cNvSpPr>
          <p:nvPr>
            <p:ph type="body" idx="1"/>
          </p:nvPr>
        </p:nvSpPr>
        <p:spPr>
          <a:xfrm>
            <a:off x="804788" y="5318990"/>
            <a:ext cx="9416898" cy="723670"/>
          </a:xfrm>
        </p:spPr>
        <p:txBody>
          <a:bodyPr vert="horz" lIns="91440" tIns="45720" rIns="91440" bIns="45720" rtlCol="0" anchor="t">
            <a:normAutofit/>
          </a:bodyPr>
          <a:lstStyle/>
          <a:p>
            <a:r>
              <a:rPr lang="en-US" sz="1800" kern="1200" dirty="0">
                <a:solidFill>
                  <a:srgbClr val="000000"/>
                </a:solidFill>
                <a:latin typeface="+mn-lt"/>
                <a:ea typeface="+mn-ea"/>
                <a:cs typeface="+mn-cs"/>
              </a:rPr>
              <a:t>Objects as values </a:t>
            </a:r>
          </a:p>
          <a:p>
            <a:r>
              <a:rPr lang="en-US" sz="1800" kern="1200" dirty="0">
                <a:solidFill>
                  <a:srgbClr val="000000"/>
                </a:solidFill>
                <a:latin typeface="+mn-lt"/>
                <a:ea typeface="+mn-ea"/>
                <a:cs typeface="+mn-cs"/>
              </a:rPr>
              <a:t>and common operations on objects in JS FP</a:t>
            </a:r>
          </a:p>
          <a:p>
            <a:endParaRPr lang="en-US" sz="1800" kern="1200" dirty="0">
              <a:solidFill>
                <a:srgbClr val="000000"/>
              </a:solidFill>
              <a:latin typeface="+mn-lt"/>
              <a:ea typeface="+mn-ea"/>
              <a:cs typeface="+mn-cs"/>
            </a:endParaRPr>
          </a:p>
        </p:txBody>
      </p:sp>
    </p:spTree>
    <p:extLst>
      <p:ext uri="{BB962C8B-B14F-4D97-AF65-F5344CB8AC3E}">
        <p14:creationId xmlns:p14="http://schemas.microsoft.com/office/powerpoint/2010/main" val="1667675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A53E1-668E-564A-AD69-9AB165C41146}"/>
              </a:ext>
            </a:extLst>
          </p:cNvPr>
          <p:cNvSpPr>
            <a:spLocks noGrp="1"/>
          </p:cNvSpPr>
          <p:nvPr>
            <p:ph type="title"/>
          </p:nvPr>
        </p:nvSpPr>
        <p:spPr/>
        <p:txBody>
          <a:bodyPr/>
          <a:lstStyle/>
          <a:p>
            <a:r>
              <a:rPr lang="en-GB"/>
              <a:t>List and objects manipulations</a:t>
            </a:r>
          </a:p>
        </p:txBody>
      </p:sp>
      <p:sp>
        <p:nvSpPr>
          <p:cNvPr id="5" name="Content Placeholder 4">
            <a:extLst>
              <a:ext uri="{FF2B5EF4-FFF2-40B4-BE49-F238E27FC236}">
                <a16:creationId xmlns:a16="http://schemas.microsoft.com/office/drawing/2014/main" id="{7322845B-C538-594A-AE67-07B35D2F3613}"/>
              </a:ext>
            </a:extLst>
          </p:cNvPr>
          <p:cNvSpPr>
            <a:spLocks noGrp="1"/>
          </p:cNvSpPr>
          <p:nvPr>
            <p:ph sz="half" idx="1"/>
          </p:nvPr>
        </p:nvSpPr>
        <p:spPr/>
        <p:txBody>
          <a:bodyPr>
            <a:normAutofit lnSpcReduction="10000"/>
          </a:bodyPr>
          <a:lstStyle/>
          <a:p>
            <a:r>
              <a:rPr lang="en-GB"/>
              <a:t>List (Array) and List of structures (Objects) are essential for FP</a:t>
            </a:r>
          </a:p>
          <a:p>
            <a:r>
              <a:rPr lang="en-GB"/>
              <a:t>A lot of app logic can be written as sequential/chained manipulation of </a:t>
            </a:r>
            <a:r>
              <a:rPr lang="en-GB" b="1"/>
              <a:t>Arrays of Objects</a:t>
            </a:r>
          </a:p>
          <a:p>
            <a:r>
              <a:rPr lang="en-GB"/>
              <a:t>How to perform following operation </a:t>
            </a:r>
          </a:p>
          <a:p>
            <a:pPr lvl="1"/>
            <a:r>
              <a:rPr lang="en-GB"/>
              <a:t>ideally in non mutating way</a:t>
            </a:r>
          </a:p>
          <a:p>
            <a:pPr lvl="1"/>
            <a:r>
              <a:rPr lang="en-GB"/>
              <a:t>with build in API and syntax</a:t>
            </a:r>
          </a:p>
          <a:p>
            <a:pPr lvl="1"/>
            <a:r>
              <a:rPr lang="en-GB"/>
              <a:t>with </a:t>
            </a:r>
            <a:r>
              <a:rPr lang="en-GB" i="1"/>
              <a:t>userland</a:t>
            </a:r>
            <a:r>
              <a:rPr lang="en-GB"/>
              <a:t> libs </a:t>
            </a:r>
          </a:p>
        </p:txBody>
      </p:sp>
      <p:sp>
        <p:nvSpPr>
          <p:cNvPr id="6" name="Content Placeholder 5">
            <a:extLst>
              <a:ext uri="{FF2B5EF4-FFF2-40B4-BE49-F238E27FC236}">
                <a16:creationId xmlns:a16="http://schemas.microsoft.com/office/drawing/2014/main" id="{D4CB784C-5121-034E-9672-11166ADD4BE6}"/>
              </a:ext>
            </a:extLst>
          </p:cNvPr>
          <p:cNvSpPr>
            <a:spLocks noGrp="1"/>
          </p:cNvSpPr>
          <p:nvPr>
            <p:ph sz="half" idx="2"/>
          </p:nvPr>
        </p:nvSpPr>
        <p:spPr/>
        <p:txBody>
          <a:bodyPr>
            <a:normAutofit lnSpcReduction="10000"/>
          </a:bodyPr>
          <a:lstStyle/>
          <a:p>
            <a:r>
              <a:rPr lang="en-GB"/>
              <a:t>Object operations</a:t>
            </a:r>
          </a:p>
          <a:p>
            <a:pPr lvl="1"/>
            <a:r>
              <a:rPr lang="en-GB"/>
              <a:t>modify/add property</a:t>
            </a:r>
          </a:p>
          <a:p>
            <a:pPr lvl="1"/>
            <a:r>
              <a:rPr lang="en-GB"/>
              <a:t>remove property</a:t>
            </a:r>
          </a:p>
          <a:p>
            <a:pPr lvl="1"/>
            <a:r>
              <a:rPr lang="en-GB"/>
              <a:t>whitelist properties</a:t>
            </a:r>
          </a:p>
          <a:p>
            <a:pPr lvl="1"/>
            <a:r>
              <a:rPr lang="en-GB"/>
              <a:t>blacklist properties</a:t>
            </a:r>
          </a:p>
          <a:p>
            <a:pPr lvl="1"/>
            <a:r>
              <a:rPr lang="en-GB"/>
              <a:t>clone object (shallow/deep)</a:t>
            </a:r>
          </a:p>
          <a:p>
            <a:pPr lvl="1"/>
            <a:r>
              <a:rPr lang="en-GB"/>
              <a:t>merge objects (shallow/deep)</a:t>
            </a:r>
          </a:p>
          <a:p>
            <a:pPr lvl="1"/>
            <a:r>
              <a:rPr lang="en-GB"/>
              <a:t>traversing objects</a:t>
            </a:r>
          </a:p>
          <a:p>
            <a:pPr lvl="1"/>
            <a:endParaRPr lang="en-GB"/>
          </a:p>
          <a:p>
            <a:pPr lvl="1"/>
            <a:endParaRPr lang="en-GB"/>
          </a:p>
        </p:txBody>
      </p:sp>
      <p:sp>
        <p:nvSpPr>
          <p:cNvPr id="7" name="Rectangle 6">
            <a:extLst>
              <a:ext uri="{FF2B5EF4-FFF2-40B4-BE49-F238E27FC236}">
                <a16:creationId xmlns:a16="http://schemas.microsoft.com/office/drawing/2014/main" id="{C5B6F3E1-FEDD-804D-BEDA-9D58AF2673CE}"/>
              </a:ext>
            </a:extLst>
          </p:cNvPr>
          <p:cNvSpPr/>
          <p:nvPr/>
        </p:nvSpPr>
        <p:spPr>
          <a:xfrm>
            <a:off x="6172200" y="5853797"/>
            <a:ext cx="6096000" cy="369332"/>
          </a:xfrm>
          <a:prstGeom prst="rect">
            <a:avLst/>
          </a:prstGeom>
        </p:spPr>
        <p:txBody>
          <a:bodyPr>
            <a:spAutoFit/>
          </a:bodyPr>
          <a:lstStyle/>
          <a:p>
            <a:r>
              <a:rPr lang="en-GB" dirty="0"/>
              <a:t>/samples/04-objects-in-fp/01-object-manipulations</a:t>
            </a:r>
          </a:p>
        </p:txBody>
      </p:sp>
    </p:spTree>
    <p:extLst>
      <p:ext uri="{BB962C8B-B14F-4D97-AF65-F5344CB8AC3E}">
        <p14:creationId xmlns:p14="http://schemas.microsoft.com/office/powerpoint/2010/main" val="325979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0D45CB-E251-7E48-B5DD-2F443C97B99B}"/>
              </a:ext>
            </a:extLst>
          </p:cNvPr>
          <p:cNvPicPr>
            <a:picLocks noChangeAspect="1"/>
          </p:cNvPicPr>
          <p:nvPr/>
        </p:nvPicPr>
        <p:blipFill>
          <a:blip r:embed="rId3"/>
          <a:stretch>
            <a:fillRect/>
          </a:stretch>
        </p:blipFill>
        <p:spPr>
          <a:xfrm>
            <a:off x="6202142" y="3187551"/>
            <a:ext cx="3612204" cy="3501627"/>
          </a:xfrm>
          <a:prstGeom prst="rect">
            <a:avLst/>
          </a:prstGeom>
        </p:spPr>
      </p:pic>
      <p:sp>
        <p:nvSpPr>
          <p:cNvPr id="2" name="Title 1">
            <a:extLst>
              <a:ext uri="{FF2B5EF4-FFF2-40B4-BE49-F238E27FC236}">
                <a16:creationId xmlns:a16="http://schemas.microsoft.com/office/drawing/2014/main" id="{D04496CA-9A61-1B44-80C6-762322202EFF}"/>
              </a:ext>
            </a:extLst>
          </p:cNvPr>
          <p:cNvSpPr>
            <a:spLocks noGrp="1"/>
          </p:cNvSpPr>
          <p:nvPr>
            <p:ph type="title"/>
          </p:nvPr>
        </p:nvSpPr>
        <p:spPr/>
        <p:txBody>
          <a:bodyPr/>
          <a:lstStyle/>
          <a:p>
            <a:r>
              <a:rPr lang="en-GB"/>
              <a:t>add/set property</a:t>
            </a:r>
          </a:p>
        </p:txBody>
      </p:sp>
      <p:sp>
        <p:nvSpPr>
          <p:cNvPr id="7" name="Text Placeholder 6">
            <a:extLst>
              <a:ext uri="{FF2B5EF4-FFF2-40B4-BE49-F238E27FC236}">
                <a16:creationId xmlns:a16="http://schemas.microsoft.com/office/drawing/2014/main" id="{D318EF04-FEB0-9244-9466-13C41186609C}"/>
              </a:ext>
            </a:extLst>
          </p:cNvPr>
          <p:cNvSpPr>
            <a:spLocks noGrp="1"/>
          </p:cNvSpPr>
          <p:nvPr>
            <p:ph type="body" idx="1"/>
          </p:nvPr>
        </p:nvSpPr>
        <p:spPr>
          <a:xfrm>
            <a:off x="839789" y="1109708"/>
            <a:ext cx="5518202" cy="823912"/>
          </a:xfrm>
        </p:spPr>
        <p:txBody>
          <a:bodyPr anchor="ctr">
            <a:normAutofit/>
          </a:bodyPr>
          <a:lstStyle/>
          <a:p>
            <a:r>
              <a:rPr lang="en-GB"/>
              <a:t>mutating: </a:t>
            </a:r>
            <a:r>
              <a:rPr lang="en-GB" sz="1600"/>
              <a:t>= operator, </a:t>
            </a:r>
            <a:r>
              <a:rPr lang="en-GB" sz="1600" err="1"/>
              <a:t>Object.assign</a:t>
            </a:r>
            <a:r>
              <a:rPr lang="en-GB" sz="1600"/>
              <a:t>()</a:t>
            </a:r>
          </a:p>
        </p:txBody>
      </p:sp>
      <p:pic>
        <p:nvPicPr>
          <p:cNvPr id="13" name="Picture 12">
            <a:extLst>
              <a:ext uri="{FF2B5EF4-FFF2-40B4-BE49-F238E27FC236}">
                <a16:creationId xmlns:a16="http://schemas.microsoft.com/office/drawing/2014/main" id="{837B3EB2-A6C2-6E42-B1BA-AD961245A18D}"/>
              </a:ext>
            </a:extLst>
          </p:cNvPr>
          <p:cNvPicPr>
            <a:picLocks noChangeAspect="1"/>
          </p:cNvPicPr>
          <p:nvPr/>
        </p:nvPicPr>
        <p:blipFill>
          <a:blip r:embed="rId4"/>
          <a:stretch>
            <a:fillRect/>
          </a:stretch>
        </p:blipFill>
        <p:spPr>
          <a:xfrm>
            <a:off x="758949" y="2013935"/>
            <a:ext cx="4268815" cy="4643720"/>
          </a:xfrm>
          <a:prstGeom prst="rect">
            <a:avLst/>
          </a:prstGeom>
        </p:spPr>
      </p:pic>
      <p:cxnSp>
        <p:nvCxnSpPr>
          <p:cNvPr id="26" name="Straight Connector 25">
            <a:extLst>
              <a:ext uri="{FF2B5EF4-FFF2-40B4-BE49-F238E27FC236}">
                <a16:creationId xmlns:a16="http://schemas.microsoft.com/office/drawing/2014/main" id="{7104AEF8-3948-A54F-8DDC-4FB604196A7F}"/>
              </a:ext>
            </a:extLst>
          </p:cNvPr>
          <p:cNvCxnSpPr/>
          <p:nvPr/>
        </p:nvCxnSpPr>
        <p:spPr>
          <a:xfrm>
            <a:off x="986319" y="3678148"/>
            <a:ext cx="15103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B16EC1-6DCA-8344-98CA-7408BF2FF3C7}"/>
              </a:ext>
            </a:extLst>
          </p:cNvPr>
          <p:cNvCxnSpPr>
            <a:cxnSpLocks/>
          </p:cNvCxnSpPr>
          <p:nvPr/>
        </p:nvCxnSpPr>
        <p:spPr>
          <a:xfrm>
            <a:off x="1530850" y="4635619"/>
            <a:ext cx="7602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 Placeholder 8">
            <a:extLst>
              <a:ext uri="{FF2B5EF4-FFF2-40B4-BE49-F238E27FC236}">
                <a16:creationId xmlns:a16="http://schemas.microsoft.com/office/drawing/2014/main" id="{6AFADD78-2308-CE44-B563-4DCA267028CC}"/>
              </a:ext>
            </a:extLst>
          </p:cNvPr>
          <p:cNvSpPr>
            <a:spLocks noGrp="1"/>
          </p:cNvSpPr>
          <p:nvPr>
            <p:ph type="body" sz="quarter" idx="3"/>
          </p:nvPr>
        </p:nvSpPr>
        <p:spPr>
          <a:xfrm>
            <a:off x="6170612" y="1109708"/>
            <a:ext cx="5521379" cy="823912"/>
          </a:xfrm>
        </p:spPr>
        <p:txBody>
          <a:bodyPr anchor="ctr">
            <a:normAutofit/>
          </a:bodyPr>
          <a:lstStyle/>
          <a:p>
            <a:r>
              <a:rPr lang="en-GB"/>
              <a:t>non mutating: </a:t>
            </a:r>
            <a:r>
              <a:rPr lang="en-GB" sz="1800"/>
              <a:t>spread properties, </a:t>
            </a:r>
            <a:r>
              <a:rPr lang="en-GB" sz="1800" err="1"/>
              <a:t>Object.assign</a:t>
            </a:r>
            <a:r>
              <a:rPr lang="en-GB" sz="1800"/>
              <a:t>({})</a:t>
            </a:r>
          </a:p>
        </p:txBody>
      </p:sp>
      <p:sp>
        <p:nvSpPr>
          <p:cNvPr id="41" name="Content Placeholder 9">
            <a:extLst>
              <a:ext uri="{FF2B5EF4-FFF2-40B4-BE49-F238E27FC236}">
                <a16:creationId xmlns:a16="http://schemas.microsoft.com/office/drawing/2014/main" id="{DCDA1A2F-5279-0B47-B0D3-A8DFFF27EBE7}"/>
              </a:ext>
            </a:extLst>
          </p:cNvPr>
          <p:cNvSpPr txBox="1">
            <a:spLocks/>
          </p:cNvSpPr>
          <p:nvPr/>
        </p:nvSpPr>
        <p:spPr>
          <a:xfrm>
            <a:off x="6054283" y="1690688"/>
            <a:ext cx="5183188" cy="146533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k-SK" err="1"/>
              <a:t>The</a:t>
            </a:r>
            <a:r>
              <a:rPr lang="sk-SK"/>
              <a:t> </a:t>
            </a:r>
            <a:r>
              <a:rPr lang="sk-SK">
                <a:hlinkClick r:id="rId5"/>
              </a:rPr>
              <a:t>Rest/Spread Properties for ECMAScript</a:t>
            </a:r>
            <a:r>
              <a:rPr lang="sk-SK"/>
              <a:t> </a:t>
            </a:r>
            <a:r>
              <a:rPr lang="sk-SK" err="1"/>
              <a:t>adds</a:t>
            </a:r>
            <a:r>
              <a:rPr lang="sk-SK"/>
              <a:t> </a:t>
            </a:r>
            <a:r>
              <a:rPr lang="sk-SK" err="1"/>
              <a:t>spread</a:t>
            </a:r>
            <a:r>
              <a:rPr lang="sk-SK"/>
              <a:t> </a:t>
            </a:r>
            <a:r>
              <a:rPr lang="sk-SK" err="1"/>
              <a:t>properties</a:t>
            </a:r>
            <a:r>
              <a:rPr lang="sk-SK"/>
              <a:t> to </a:t>
            </a:r>
            <a:r>
              <a:rPr lang="sk-SK">
                <a:hlinkClick r:id="rId6"/>
              </a:rPr>
              <a:t>object literals</a:t>
            </a:r>
            <a:r>
              <a:rPr lang="sk-SK"/>
              <a:t>. </a:t>
            </a:r>
            <a:r>
              <a:rPr lang="sk-SK" err="1"/>
              <a:t>It</a:t>
            </a:r>
            <a:r>
              <a:rPr lang="sk-SK"/>
              <a:t> </a:t>
            </a:r>
            <a:r>
              <a:rPr lang="sk-SK" err="1"/>
              <a:t>copies</a:t>
            </a:r>
            <a:r>
              <a:rPr lang="sk-SK"/>
              <a:t> </a:t>
            </a:r>
            <a:r>
              <a:rPr lang="sk-SK" err="1"/>
              <a:t>own</a:t>
            </a:r>
            <a:r>
              <a:rPr lang="sk-SK"/>
              <a:t> </a:t>
            </a:r>
            <a:r>
              <a:rPr lang="sk-SK" err="1"/>
              <a:t>enumerable</a:t>
            </a:r>
            <a:r>
              <a:rPr lang="sk-SK"/>
              <a:t> </a:t>
            </a:r>
            <a:r>
              <a:rPr lang="sk-SK" err="1"/>
              <a:t>properties</a:t>
            </a:r>
            <a:r>
              <a:rPr lang="sk-SK"/>
              <a:t> </a:t>
            </a:r>
            <a:r>
              <a:rPr lang="sk-SK" err="1"/>
              <a:t>from</a:t>
            </a:r>
            <a:r>
              <a:rPr lang="sk-SK"/>
              <a:t> a </a:t>
            </a:r>
            <a:r>
              <a:rPr lang="sk-SK" err="1"/>
              <a:t>provided</a:t>
            </a:r>
            <a:r>
              <a:rPr lang="sk-SK"/>
              <a:t> </a:t>
            </a:r>
            <a:r>
              <a:rPr lang="sk-SK" err="1"/>
              <a:t>object</a:t>
            </a:r>
            <a:r>
              <a:rPr lang="sk-SK"/>
              <a:t> </a:t>
            </a:r>
            <a:r>
              <a:rPr lang="sk-SK" err="1"/>
              <a:t>onto</a:t>
            </a:r>
            <a:r>
              <a:rPr lang="sk-SK"/>
              <a:t> a new </a:t>
            </a:r>
            <a:r>
              <a:rPr lang="sk-SK" err="1"/>
              <a:t>object</a:t>
            </a:r>
            <a:r>
              <a:rPr lang="sk-SK"/>
              <a:t>.</a:t>
            </a:r>
          </a:p>
          <a:p>
            <a:r>
              <a:rPr lang="sk-SK" err="1"/>
              <a:t>Shallow-cloning</a:t>
            </a:r>
            <a:r>
              <a:rPr lang="sk-SK"/>
              <a:t> (</a:t>
            </a:r>
            <a:r>
              <a:rPr lang="sk-SK" err="1"/>
              <a:t>excluding</a:t>
            </a:r>
            <a:r>
              <a:rPr lang="sk-SK"/>
              <a:t> prototype) or </a:t>
            </a:r>
            <a:r>
              <a:rPr lang="sk-SK" err="1"/>
              <a:t>merging</a:t>
            </a:r>
            <a:r>
              <a:rPr lang="sk-SK"/>
              <a:t> of </a:t>
            </a:r>
            <a:r>
              <a:rPr lang="sk-SK" err="1"/>
              <a:t>objects</a:t>
            </a:r>
            <a:r>
              <a:rPr lang="sk-SK"/>
              <a:t> </a:t>
            </a:r>
            <a:r>
              <a:rPr lang="sk-SK" err="1"/>
              <a:t>is</a:t>
            </a:r>
            <a:r>
              <a:rPr lang="sk-SK"/>
              <a:t> </a:t>
            </a:r>
            <a:r>
              <a:rPr lang="sk-SK" err="1"/>
              <a:t>now</a:t>
            </a:r>
            <a:r>
              <a:rPr lang="sk-SK"/>
              <a:t> </a:t>
            </a:r>
            <a:r>
              <a:rPr lang="sk-SK" err="1"/>
              <a:t>possible</a:t>
            </a:r>
            <a:r>
              <a:rPr lang="sk-SK"/>
              <a:t> </a:t>
            </a:r>
            <a:r>
              <a:rPr lang="sk-SK" err="1"/>
              <a:t>using</a:t>
            </a:r>
            <a:r>
              <a:rPr lang="sk-SK"/>
              <a:t> a </a:t>
            </a:r>
            <a:r>
              <a:rPr lang="sk-SK" err="1"/>
              <a:t>shorter</a:t>
            </a:r>
            <a:r>
              <a:rPr lang="sk-SK"/>
              <a:t> syntax </a:t>
            </a:r>
            <a:r>
              <a:rPr lang="sk-SK" err="1"/>
              <a:t>than</a:t>
            </a:r>
            <a:r>
              <a:rPr lang="sk-SK"/>
              <a:t> </a:t>
            </a:r>
            <a:r>
              <a:rPr lang="sk-SK">
                <a:hlinkClick r:id="rId7" tooltip="The Object.assign() method is used to copy the values of all enumerable own properties from one or more source objects to a target object. It will return the target object."/>
              </a:rPr>
              <a:t>Object.assign()</a:t>
            </a:r>
            <a:r>
              <a:rPr lang="sk-SK"/>
              <a:t>.</a:t>
            </a:r>
          </a:p>
          <a:p>
            <a:r>
              <a:rPr lang="sk-SK" err="1"/>
              <a:t>The</a:t>
            </a:r>
            <a:r>
              <a:rPr lang="sk-SK"/>
              <a:t> </a:t>
            </a:r>
            <a:r>
              <a:rPr lang="sk-SK" b="1" err="1"/>
              <a:t>Object.assign</a:t>
            </a:r>
            <a:r>
              <a:rPr lang="sk-SK" b="1"/>
              <a:t>()</a:t>
            </a:r>
            <a:r>
              <a:rPr lang="sk-SK"/>
              <a:t> </a:t>
            </a:r>
            <a:r>
              <a:rPr lang="sk-SK" err="1"/>
              <a:t>method</a:t>
            </a:r>
            <a:r>
              <a:rPr lang="sk-SK"/>
              <a:t> </a:t>
            </a:r>
            <a:r>
              <a:rPr lang="sk-SK" err="1"/>
              <a:t>is</a:t>
            </a:r>
            <a:r>
              <a:rPr lang="sk-SK"/>
              <a:t> </a:t>
            </a:r>
            <a:r>
              <a:rPr lang="sk-SK" err="1"/>
              <a:t>used</a:t>
            </a:r>
            <a:r>
              <a:rPr lang="sk-SK"/>
              <a:t> to </a:t>
            </a:r>
            <a:r>
              <a:rPr lang="sk-SK" err="1"/>
              <a:t>copy</a:t>
            </a:r>
            <a:r>
              <a:rPr lang="sk-SK"/>
              <a:t> </a:t>
            </a:r>
            <a:r>
              <a:rPr lang="sk-SK" err="1"/>
              <a:t>the</a:t>
            </a:r>
            <a:r>
              <a:rPr lang="sk-SK"/>
              <a:t> </a:t>
            </a:r>
            <a:r>
              <a:rPr lang="sk-SK" err="1"/>
              <a:t>values</a:t>
            </a:r>
            <a:r>
              <a:rPr lang="sk-SK"/>
              <a:t> of </a:t>
            </a:r>
            <a:r>
              <a:rPr lang="sk-SK" err="1"/>
              <a:t>all</a:t>
            </a:r>
            <a:r>
              <a:rPr lang="sk-SK"/>
              <a:t> </a:t>
            </a:r>
            <a:r>
              <a:rPr lang="sk-SK" err="1"/>
              <a:t>enumerable</a:t>
            </a:r>
            <a:r>
              <a:rPr lang="sk-SK"/>
              <a:t> </a:t>
            </a:r>
            <a:r>
              <a:rPr lang="sk-SK" err="1"/>
              <a:t>own</a:t>
            </a:r>
            <a:r>
              <a:rPr lang="sk-SK"/>
              <a:t> </a:t>
            </a:r>
            <a:r>
              <a:rPr lang="sk-SK" err="1"/>
              <a:t>properties</a:t>
            </a:r>
            <a:r>
              <a:rPr lang="sk-SK"/>
              <a:t> </a:t>
            </a:r>
            <a:r>
              <a:rPr lang="sk-SK" err="1"/>
              <a:t>from</a:t>
            </a:r>
            <a:r>
              <a:rPr lang="sk-SK"/>
              <a:t> </a:t>
            </a:r>
            <a:r>
              <a:rPr lang="sk-SK" err="1"/>
              <a:t>one</a:t>
            </a:r>
            <a:r>
              <a:rPr lang="sk-SK"/>
              <a:t> or more </a:t>
            </a:r>
            <a:r>
              <a:rPr lang="sk-SK" err="1"/>
              <a:t>source</a:t>
            </a:r>
            <a:r>
              <a:rPr lang="sk-SK"/>
              <a:t> </a:t>
            </a:r>
            <a:r>
              <a:rPr lang="sk-SK" err="1"/>
              <a:t>objects</a:t>
            </a:r>
            <a:r>
              <a:rPr lang="sk-SK"/>
              <a:t> to a </a:t>
            </a:r>
            <a:r>
              <a:rPr lang="sk-SK" err="1"/>
              <a:t>target</a:t>
            </a:r>
            <a:r>
              <a:rPr lang="sk-SK"/>
              <a:t> </a:t>
            </a:r>
            <a:r>
              <a:rPr lang="sk-SK" err="1"/>
              <a:t>object</a:t>
            </a:r>
            <a:r>
              <a:rPr lang="sk-SK"/>
              <a:t>. </a:t>
            </a:r>
            <a:r>
              <a:rPr lang="sk-SK" err="1"/>
              <a:t>It</a:t>
            </a:r>
            <a:r>
              <a:rPr lang="sk-SK"/>
              <a:t> </a:t>
            </a:r>
            <a:r>
              <a:rPr lang="sk-SK" err="1"/>
              <a:t>will</a:t>
            </a:r>
            <a:r>
              <a:rPr lang="sk-SK"/>
              <a:t> </a:t>
            </a:r>
            <a:r>
              <a:rPr lang="sk-SK" err="1"/>
              <a:t>return</a:t>
            </a:r>
            <a:r>
              <a:rPr lang="sk-SK"/>
              <a:t> </a:t>
            </a:r>
            <a:r>
              <a:rPr lang="sk-SK" err="1"/>
              <a:t>the</a:t>
            </a:r>
            <a:r>
              <a:rPr lang="sk-SK"/>
              <a:t> </a:t>
            </a:r>
            <a:r>
              <a:rPr lang="sk-SK" err="1"/>
              <a:t>target</a:t>
            </a:r>
            <a:r>
              <a:rPr lang="sk-SK"/>
              <a:t> </a:t>
            </a:r>
            <a:r>
              <a:rPr lang="sk-SK" err="1"/>
              <a:t>object</a:t>
            </a:r>
            <a:r>
              <a:rPr lang="sk-SK"/>
              <a:t>.</a:t>
            </a:r>
          </a:p>
          <a:p>
            <a:endParaRPr lang="sk-SK"/>
          </a:p>
          <a:p>
            <a:pPr marL="0" indent="0">
              <a:buFont typeface="Arial" panose="020B0604020202020204" pitchFamily="34" charset="0"/>
              <a:buNone/>
            </a:pPr>
            <a:endParaRPr lang="en-GB"/>
          </a:p>
        </p:txBody>
      </p:sp>
      <p:cxnSp>
        <p:nvCxnSpPr>
          <p:cNvPr id="43" name="Straight Connector 42">
            <a:extLst>
              <a:ext uri="{FF2B5EF4-FFF2-40B4-BE49-F238E27FC236}">
                <a16:creationId xmlns:a16="http://schemas.microsoft.com/office/drawing/2014/main" id="{F310C5F0-6A15-6643-A7C2-06268316B364}"/>
              </a:ext>
            </a:extLst>
          </p:cNvPr>
          <p:cNvCxnSpPr>
            <a:cxnSpLocks/>
          </p:cNvCxnSpPr>
          <p:nvPr/>
        </p:nvCxnSpPr>
        <p:spPr>
          <a:xfrm>
            <a:off x="6357991" y="4603084"/>
            <a:ext cx="1327079"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2FC38C0-09DD-F141-A0FC-1D0A463B7662}"/>
              </a:ext>
            </a:extLst>
          </p:cNvPr>
          <p:cNvCxnSpPr>
            <a:cxnSpLocks/>
          </p:cNvCxnSpPr>
          <p:nvPr/>
        </p:nvCxnSpPr>
        <p:spPr>
          <a:xfrm>
            <a:off x="6357990" y="3697245"/>
            <a:ext cx="474325"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0545B7E-0B63-2E42-ACF9-A71CC6A03E22}"/>
              </a:ext>
            </a:extLst>
          </p:cNvPr>
          <p:cNvCxnSpPr>
            <a:cxnSpLocks/>
          </p:cNvCxnSpPr>
          <p:nvPr/>
        </p:nvCxnSpPr>
        <p:spPr>
          <a:xfrm>
            <a:off x="9243316" y="3510598"/>
            <a:ext cx="167812"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BDCAE1A-BE88-2848-84B3-2BDD6ABF7924}"/>
              </a:ext>
            </a:extLst>
          </p:cNvPr>
          <p:cNvCxnSpPr>
            <a:cxnSpLocks/>
          </p:cNvCxnSpPr>
          <p:nvPr/>
        </p:nvCxnSpPr>
        <p:spPr>
          <a:xfrm>
            <a:off x="4005209" y="6175031"/>
            <a:ext cx="7602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E3BA57E-F835-C140-BE0F-04D276BBAFD7}"/>
              </a:ext>
            </a:extLst>
          </p:cNvPr>
          <p:cNvCxnSpPr>
            <a:cxnSpLocks/>
          </p:cNvCxnSpPr>
          <p:nvPr/>
        </p:nvCxnSpPr>
        <p:spPr>
          <a:xfrm>
            <a:off x="8318642" y="6153032"/>
            <a:ext cx="1092486"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402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51A47E-116F-2C45-93F4-8BE3AB092252}"/>
              </a:ext>
            </a:extLst>
          </p:cNvPr>
          <p:cNvPicPr>
            <a:picLocks noChangeAspect="1"/>
          </p:cNvPicPr>
          <p:nvPr/>
        </p:nvPicPr>
        <p:blipFill>
          <a:blip r:embed="rId3"/>
          <a:stretch>
            <a:fillRect/>
          </a:stretch>
        </p:blipFill>
        <p:spPr>
          <a:xfrm>
            <a:off x="6169024" y="1664970"/>
            <a:ext cx="4288536" cy="4140200"/>
          </a:xfrm>
          <a:prstGeom prst="rect">
            <a:avLst/>
          </a:prstGeom>
        </p:spPr>
      </p:pic>
      <p:sp>
        <p:nvSpPr>
          <p:cNvPr id="2" name="Title 1">
            <a:extLst>
              <a:ext uri="{FF2B5EF4-FFF2-40B4-BE49-F238E27FC236}">
                <a16:creationId xmlns:a16="http://schemas.microsoft.com/office/drawing/2014/main" id="{D04496CA-9A61-1B44-80C6-762322202EFF}"/>
              </a:ext>
            </a:extLst>
          </p:cNvPr>
          <p:cNvSpPr>
            <a:spLocks noGrp="1"/>
          </p:cNvSpPr>
          <p:nvPr>
            <p:ph type="title"/>
          </p:nvPr>
        </p:nvSpPr>
        <p:spPr/>
        <p:txBody>
          <a:bodyPr/>
          <a:lstStyle/>
          <a:p>
            <a:r>
              <a:rPr lang="en-GB"/>
              <a:t>remove/clear property</a:t>
            </a:r>
          </a:p>
        </p:txBody>
      </p:sp>
      <p:sp>
        <p:nvSpPr>
          <p:cNvPr id="7" name="Text Placeholder 6">
            <a:extLst>
              <a:ext uri="{FF2B5EF4-FFF2-40B4-BE49-F238E27FC236}">
                <a16:creationId xmlns:a16="http://schemas.microsoft.com/office/drawing/2014/main" id="{D318EF04-FEB0-9244-9466-13C41186609C}"/>
              </a:ext>
            </a:extLst>
          </p:cNvPr>
          <p:cNvSpPr>
            <a:spLocks noGrp="1"/>
          </p:cNvSpPr>
          <p:nvPr>
            <p:ph type="body" idx="1"/>
          </p:nvPr>
        </p:nvSpPr>
        <p:spPr>
          <a:xfrm>
            <a:off x="839789" y="1109708"/>
            <a:ext cx="5518202" cy="823912"/>
          </a:xfrm>
        </p:spPr>
        <p:txBody>
          <a:bodyPr anchor="ctr">
            <a:normAutofit/>
          </a:bodyPr>
          <a:lstStyle/>
          <a:p>
            <a:r>
              <a:rPr lang="en-GB" dirty="0"/>
              <a:t>mutating </a:t>
            </a:r>
            <a:r>
              <a:rPr lang="en-GB" sz="1600" dirty="0">
                <a:solidFill>
                  <a:srgbClr val="FF0000"/>
                </a:solidFill>
              </a:rPr>
              <a:t>delete, </a:t>
            </a:r>
            <a:r>
              <a:rPr lang="en-GB" sz="1600" dirty="0" err="1">
                <a:solidFill>
                  <a:srgbClr val="FF0000"/>
                </a:solidFill>
              </a:rPr>
              <a:t>Object.assign</a:t>
            </a:r>
            <a:r>
              <a:rPr lang="en-GB" sz="1600" dirty="0">
                <a:solidFill>
                  <a:srgbClr val="FF0000"/>
                </a:solidFill>
              </a:rPr>
              <a:t>()</a:t>
            </a:r>
          </a:p>
        </p:txBody>
      </p:sp>
      <p:sp>
        <p:nvSpPr>
          <p:cNvPr id="40" name="Text Placeholder 8">
            <a:extLst>
              <a:ext uri="{FF2B5EF4-FFF2-40B4-BE49-F238E27FC236}">
                <a16:creationId xmlns:a16="http://schemas.microsoft.com/office/drawing/2014/main" id="{6AFADD78-2308-CE44-B563-4DCA267028CC}"/>
              </a:ext>
            </a:extLst>
          </p:cNvPr>
          <p:cNvSpPr>
            <a:spLocks noGrp="1"/>
          </p:cNvSpPr>
          <p:nvPr>
            <p:ph type="body" sz="quarter" idx="3"/>
          </p:nvPr>
        </p:nvSpPr>
        <p:spPr>
          <a:xfrm>
            <a:off x="6170612" y="1109708"/>
            <a:ext cx="5387815" cy="823912"/>
          </a:xfrm>
        </p:spPr>
        <p:txBody>
          <a:bodyPr anchor="ctr">
            <a:normAutofit/>
          </a:bodyPr>
          <a:lstStyle/>
          <a:p>
            <a:r>
              <a:rPr lang="en-GB" dirty="0"/>
              <a:t>non mutating </a:t>
            </a:r>
            <a:r>
              <a:rPr lang="en-GB" sz="1800" dirty="0">
                <a:solidFill>
                  <a:schemeClr val="accent6"/>
                </a:solidFill>
              </a:rPr>
              <a:t>rest properties, </a:t>
            </a:r>
            <a:r>
              <a:rPr lang="en-GB" sz="1800" dirty="0" err="1">
                <a:solidFill>
                  <a:schemeClr val="accent6"/>
                </a:solidFill>
              </a:rPr>
              <a:t>Object.assign</a:t>
            </a:r>
            <a:r>
              <a:rPr lang="en-GB" sz="1800" dirty="0">
                <a:solidFill>
                  <a:schemeClr val="accent6"/>
                </a:solidFill>
              </a:rPr>
              <a:t>({})</a:t>
            </a:r>
          </a:p>
        </p:txBody>
      </p:sp>
      <p:sp>
        <p:nvSpPr>
          <p:cNvPr id="41" name="Content Placeholder 9">
            <a:extLst>
              <a:ext uri="{FF2B5EF4-FFF2-40B4-BE49-F238E27FC236}">
                <a16:creationId xmlns:a16="http://schemas.microsoft.com/office/drawing/2014/main" id="{DCDA1A2F-5279-0B47-B0D3-A8DFFF27EBE7}"/>
              </a:ext>
            </a:extLst>
          </p:cNvPr>
          <p:cNvSpPr txBox="1">
            <a:spLocks/>
          </p:cNvSpPr>
          <p:nvPr/>
        </p:nvSpPr>
        <p:spPr>
          <a:xfrm>
            <a:off x="6054283" y="1690688"/>
            <a:ext cx="5183188" cy="1465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k-SK" dirty="0"/>
          </a:p>
          <a:p>
            <a:pPr marL="0" indent="0">
              <a:buFont typeface="Arial" panose="020B0604020202020204" pitchFamily="34" charset="0"/>
              <a:buNone/>
            </a:pPr>
            <a:endParaRPr lang="en-GB" dirty="0"/>
          </a:p>
        </p:txBody>
      </p:sp>
      <p:pic>
        <p:nvPicPr>
          <p:cNvPr id="18" name="Picture 17">
            <a:extLst>
              <a:ext uri="{FF2B5EF4-FFF2-40B4-BE49-F238E27FC236}">
                <a16:creationId xmlns:a16="http://schemas.microsoft.com/office/drawing/2014/main" id="{89BA10BE-FFEE-9E45-8F05-9F00F0763BA5}"/>
              </a:ext>
            </a:extLst>
          </p:cNvPr>
          <p:cNvPicPr>
            <a:picLocks noChangeAspect="1"/>
          </p:cNvPicPr>
          <p:nvPr/>
        </p:nvPicPr>
        <p:blipFill>
          <a:blip r:embed="rId4"/>
          <a:stretch>
            <a:fillRect/>
          </a:stretch>
        </p:blipFill>
        <p:spPr>
          <a:xfrm>
            <a:off x="836612" y="1749657"/>
            <a:ext cx="4275850" cy="4507625"/>
          </a:xfrm>
          <a:prstGeom prst="rect">
            <a:avLst/>
          </a:prstGeom>
        </p:spPr>
      </p:pic>
      <p:cxnSp>
        <p:nvCxnSpPr>
          <p:cNvPr id="19" name="Straight Connector 18">
            <a:extLst>
              <a:ext uri="{FF2B5EF4-FFF2-40B4-BE49-F238E27FC236}">
                <a16:creationId xmlns:a16="http://schemas.microsoft.com/office/drawing/2014/main" id="{9520D32D-BE93-694E-96A3-9C7694518B29}"/>
              </a:ext>
            </a:extLst>
          </p:cNvPr>
          <p:cNvCxnSpPr>
            <a:cxnSpLocks/>
          </p:cNvCxnSpPr>
          <p:nvPr/>
        </p:nvCxnSpPr>
        <p:spPr>
          <a:xfrm>
            <a:off x="1077199" y="3330193"/>
            <a:ext cx="6883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F1715FB-AF90-4441-809F-334BF58077D6}"/>
              </a:ext>
            </a:extLst>
          </p:cNvPr>
          <p:cNvCxnSpPr>
            <a:cxnSpLocks/>
          </p:cNvCxnSpPr>
          <p:nvPr/>
        </p:nvCxnSpPr>
        <p:spPr>
          <a:xfrm>
            <a:off x="1599468" y="4201784"/>
            <a:ext cx="6883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B68B2EE-10D1-F848-BA01-F919EE1520ED}"/>
              </a:ext>
            </a:extLst>
          </p:cNvPr>
          <p:cNvPicPr>
            <a:picLocks noChangeAspect="1"/>
          </p:cNvPicPr>
          <p:nvPr/>
        </p:nvPicPr>
        <p:blipFill>
          <a:blip r:embed="rId5"/>
          <a:stretch>
            <a:fillRect/>
          </a:stretch>
        </p:blipFill>
        <p:spPr>
          <a:xfrm>
            <a:off x="6169024" y="2920865"/>
            <a:ext cx="4288536" cy="3336417"/>
          </a:xfrm>
          <a:prstGeom prst="rect">
            <a:avLst/>
          </a:prstGeom>
        </p:spPr>
      </p:pic>
      <p:cxnSp>
        <p:nvCxnSpPr>
          <p:cNvPr id="23" name="Straight Connector 22">
            <a:extLst>
              <a:ext uri="{FF2B5EF4-FFF2-40B4-BE49-F238E27FC236}">
                <a16:creationId xmlns:a16="http://schemas.microsoft.com/office/drawing/2014/main" id="{D06E9ABB-7BC1-C34C-8607-BD5027B10ED6}"/>
              </a:ext>
            </a:extLst>
          </p:cNvPr>
          <p:cNvCxnSpPr>
            <a:cxnSpLocks/>
          </p:cNvCxnSpPr>
          <p:nvPr/>
        </p:nvCxnSpPr>
        <p:spPr>
          <a:xfrm>
            <a:off x="7229707" y="3420948"/>
            <a:ext cx="688368"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52603D-9839-D34C-BCEB-F701FA006B83}"/>
              </a:ext>
            </a:extLst>
          </p:cNvPr>
          <p:cNvCxnSpPr>
            <a:cxnSpLocks/>
          </p:cNvCxnSpPr>
          <p:nvPr/>
        </p:nvCxnSpPr>
        <p:spPr>
          <a:xfrm>
            <a:off x="7067032" y="3583623"/>
            <a:ext cx="657546"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D20D0C-6AF6-C042-AF9F-1DD615B2A7E3}"/>
              </a:ext>
            </a:extLst>
          </p:cNvPr>
          <p:cNvCxnSpPr>
            <a:cxnSpLocks/>
          </p:cNvCxnSpPr>
          <p:nvPr/>
        </p:nvCxnSpPr>
        <p:spPr>
          <a:xfrm>
            <a:off x="4345779" y="5660470"/>
            <a:ext cx="6883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890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DE3AAA-B58C-9E4C-AE55-1F63E29CFD44}"/>
              </a:ext>
            </a:extLst>
          </p:cNvPr>
          <p:cNvPicPr>
            <a:picLocks noChangeAspect="1"/>
          </p:cNvPicPr>
          <p:nvPr/>
        </p:nvPicPr>
        <p:blipFill>
          <a:blip r:embed="rId2"/>
          <a:stretch>
            <a:fillRect/>
          </a:stretch>
        </p:blipFill>
        <p:spPr>
          <a:xfrm>
            <a:off x="6456071" y="1027906"/>
            <a:ext cx="5650777" cy="5511595"/>
          </a:xfrm>
          <a:prstGeom prst="rect">
            <a:avLst/>
          </a:prstGeom>
        </p:spPr>
      </p:pic>
      <p:sp>
        <p:nvSpPr>
          <p:cNvPr id="2" name="Title 1">
            <a:extLst>
              <a:ext uri="{FF2B5EF4-FFF2-40B4-BE49-F238E27FC236}">
                <a16:creationId xmlns:a16="http://schemas.microsoft.com/office/drawing/2014/main" id="{D04496CA-9A61-1B44-80C6-762322202EFF}"/>
              </a:ext>
            </a:extLst>
          </p:cNvPr>
          <p:cNvSpPr>
            <a:spLocks noGrp="1"/>
          </p:cNvSpPr>
          <p:nvPr>
            <p:ph type="title"/>
          </p:nvPr>
        </p:nvSpPr>
        <p:spPr/>
        <p:txBody>
          <a:bodyPr/>
          <a:lstStyle/>
          <a:p>
            <a:r>
              <a:rPr lang="en-GB"/>
              <a:t>whitelisting, blacklisting</a:t>
            </a:r>
          </a:p>
        </p:txBody>
      </p:sp>
      <p:sp>
        <p:nvSpPr>
          <p:cNvPr id="40" name="Text Placeholder 8">
            <a:extLst>
              <a:ext uri="{FF2B5EF4-FFF2-40B4-BE49-F238E27FC236}">
                <a16:creationId xmlns:a16="http://schemas.microsoft.com/office/drawing/2014/main" id="{6AFADD78-2308-CE44-B563-4DCA267028CC}"/>
              </a:ext>
            </a:extLst>
          </p:cNvPr>
          <p:cNvSpPr>
            <a:spLocks noGrp="1"/>
          </p:cNvSpPr>
          <p:nvPr>
            <p:ph sz="half" idx="1"/>
          </p:nvPr>
        </p:nvSpPr>
        <p:spPr/>
        <p:txBody>
          <a:bodyPr anchor="t">
            <a:normAutofit/>
          </a:bodyPr>
          <a:lstStyle/>
          <a:p>
            <a:r>
              <a:rPr lang="en-GB"/>
              <a:t>non mutating: </a:t>
            </a:r>
            <a:r>
              <a:rPr lang="en-GB" sz="1800"/>
              <a:t>rest/spread properties</a:t>
            </a:r>
          </a:p>
          <a:p>
            <a:r>
              <a:rPr lang="en-GB" sz="1800" b="1"/>
              <a:t>blacklisting</a:t>
            </a:r>
            <a:r>
              <a:rPr lang="en-GB" sz="1800"/>
              <a:t> – do not include specified properties</a:t>
            </a:r>
            <a:endParaRPr lang="en-GB" sz="1400"/>
          </a:p>
          <a:p>
            <a:r>
              <a:rPr lang="en-GB" sz="1800" b="1"/>
              <a:t>whitelisting</a:t>
            </a:r>
            <a:r>
              <a:rPr lang="en-GB" sz="1800"/>
              <a:t> – include only specified properties</a:t>
            </a:r>
          </a:p>
          <a:p>
            <a:endParaRPr lang="en-GB" sz="1800"/>
          </a:p>
          <a:p>
            <a:r>
              <a:rPr lang="en-GB" sz="1800"/>
              <a:t>blacklisting : </a:t>
            </a:r>
            <a:r>
              <a:rPr lang="en-GB" sz="1800" err="1"/>
              <a:t>destructure</a:t>
            </a:r>
            <a:r>
              <a:rPr lang="en-GB" sz="1800"/>
              <a:t> object, name blacklisted properties explicitly, and spread …rest to returned object</a:t>
            </a:r>
          </a:p>
          <a:p>
            <a:r>
              <a:rPr lang="en-GB" sz="1800"/>
              <a:t>whitelisting: </a:t>
            </a:r>
            <a:r>
              <a:rPr lang="en-GB" sz="1800" err="1"/>
              <a:t>destructure</a:t>
            </a:r>
            <a:r>
              <a:rPr lang="en-GB" sz="1800"/>
              <a:t> wanted properties (do not mention others) and return object with property shorthand syntax</a:t>
            </a:r>
          </a:p>
          <a:p>
            <a:pPr lvl="1"/>
            <a:endParaRPr lang="en-GB" sz="1400"/>
          </a:p>
        </p:txBody>
      </p:sp>
      <p:cxnSp>
        <p:nvCxnSpPr>
          <p:cNvPr id="43" name="Straight Connector 42">
            <a:extLst>
              <a:ext uri="{FF2B5EF4-FFF2-40B4-BE49-F238E27FC236}">
                <a16:creationId xmlns:a16="http://schemas.microsoft.com/office/drawing/2014/main" id="{F310C5F0-6A15-6643-A7C2-06268316B364}"/>
              </a:ext>
            </a:extLst>
          </p:cNvPr>
          <p:cNvCxnSpPr>
            <a:cxnSpLocks/>
          </p:cNvCxnSpPr>
          <p:nvPr/>
        </p:nvCxnSpPr>
        <p:spPr>
          <a:xfrm>
            <a:off x="7179923" y="2846202"/>
            <a:ext cx="1327079"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254766-CFD9-6E4B-83CF-5056EF18D6F6}"/>
              </a:ext>
            </a:extLst>
          </p:cNvPr>
          <p:cNvCxnSpPr>
            <a:cxnSpLocks/>
          </p:cNvCxnSpPr>
          <p:nvPr/>
        </p:nvCxnSpPr>
        <p:spPr>
          <a:xfrm>
            <a:off x="7108005" y="3841083"/>
            <a:ext cx="1327079"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E34743-7A6C-8848-A689-0E9681BE1568}"/>
              </a:ext>
            </a:extLst>
          </p:cNvPr>
          <p:cNvCxnSpPr>
            <a:cxnSpLocks/>
          </p:cNvCxnSpPr>
          <p:nvPr/>
        </p:nvCxnSpPr>
        <p:spPr>
          <a:xfrm>
            <a:off x="6746697" y="5195559"/>
            <a:ext cx="2534762"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168D32-C657-5540-91D1-69213618D2E6}"/>
              </a:ext>
            </a:extLst>
          </p:cNvPr>
          <p:cNvCxnSpPr>
            <a:cxnSpLocks/>
          </p:cNvCxnSpPr>
          <p:nvPr/>
        </p:nvCxnSpPr>
        <p:spPr>
          <a:xfrm>
            <a:off x="6746697" y="5676732"/>
            <a:ext cx="157537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21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21EAB0-13C3-4B46-AF09-DAED46299A49}"/>
              </a:ext>
            </a:extLst>
          </p:cNvPr>
          <p:cNvPicPr>
            <a:picLocks noChangeAspect="1"/>
          </p:cNvPicPr>
          <p:nvPr/>
        </p:nvPicPr>
        <p:blipFill>
          <a:blip r:embed="rId2"/>
          <a:stretch>
            <a:fillRect/>
          </a:stretch>
        </p:blipFill>
        <p:spPr>
          <a:xfrm>
            <a:off x="7845381" y="0"/>
            <a:ext cx="3950208" cy="6858000"/>
          </a:xfrm>
          <a:prstGeom prst="rect">
            <a:avLst/>
          </a:prstGeom>
        </p:spPr>
      </p:pic>
      <p:sp>
        <p:nvSpPr>
          <p:cNvPr id="2" name="Title 1">
            <a:extLst>
              <a:ext uri="{FF2B5EF4-FFF2-40B4-BE49-F238E27FC236}">
                <a16:creationId xmlns:a16="http://schemas.microsoft.com/office/drawing/2014/main" id="{EAF7EFF3-A2FD-C349-958B-7B6FF23D5116}"/>
              </a:ext>
            </a:extLst>
          </p:cNvPr>
          <p:cNvSpPr>
            <a:spLocks noGrp="1"/>
          </p:cNvSpPr>
          <p:nvPr>
            <p:ph type="title"/>
          </p:nvPr>
        </p:nvSpPr>
        <p:spPr/>
        <p:txBody>
          <a:bodyPr/>
          <a:lstStyle/>
          <a:p>
            <a:r>
              <a:rPr lang="en-GB"/>
              <a:t>cloning objects</a:t>
            </a:r>
          </a:p>
        </p:txBody>
      </p:sp>
      <p:sp>
        <p:nvSpPr>
          <p:cNvPr id="3" name="Content Placeholder 2">
            <a:extLst>
              <a:ext uri="{FF2B5EF4-FFF2-40B4-BE49-F238E27FC236}">
                <a16:creationId xmlns:a16="http://schemas.microsoft.com/office/drawing/2014/main" id="{F84A47FE-6385-864D-BB9D-D63EEDA0EA8B}"/>
              </a:ext>
            </a:extLst>
          </p:cNvPr>
          <p:cNvSpPr>
            <a:spLocks noGrp="1"/>
          </p:cNvSpPr>
          <p:nvPr>
            <p:ph sz="half" idx="1"/>
          </p:nvPr>
        </p:nvSpPr>
        <p:spPr/>
        <p:txBody>
          <a:bodyPr>
            <a:normAutofit fontScale="85000" lnSpcReduction="20000"/>
          </a:bodyPr>
          <a:lstStyle/>
          <a:p>
            <a:r>
              <a:rPr lang="en-GB" dirty="0"/>
              <a:t>shallow copy</a:t>
            </a:r>
          </a:p>
          <a:p>
            <a:r>
              <a:rPr lang="en-GB" dirty="0"/>
              <a:t>deep copy</a:t>
            </a:r>
          </a:p>
          <a:p>
            <a:endParaRPr lang="en-GB" dirty="0"/>
          </a:p>
          <a:p>
            <a:r>
              <a:rPr lang="en-GB" dirty="0"/>
              <a:t>there is no </a:t>
            </a:r>
            <a:r>
              <a:rPr lang="en-GB" dirty="0" err="1"/>
              <a:t>Object.clone</a:t>
            </a:r>
            <a:r>
              <a:rPr lang="en-GB" dirty="0"/>
              <a:t>() overridable on objects like in Java</a:t>
            </a:r>
          </a:p>
          <a:p>
            <a:r>
              <a:rPr lang="en-GB" dirty="0"/>
              <a:t>we have several mechanisms to do it, depending on purpose of clone, with respect to different properties (own, inherited, setters, getters, enumerable, etc..)</a:t>
            </a:r>
          </a:p>
          <a:p>
            <a:r>
              <a:rPr lang="en-GB" dirty="0"/>
              <a:t>here are only few often used</a:t>
            </a:r>
          </a:p>
          <a:p>
            <a:pPr lvl="1"/>
            <a:r>
              <a:rPr lang="en-GB" dirty="0"/>
              <a:t>Spread, assign, JSON</a:t>
            </a:r>
          </a:p>
          <a:p>
            <a:r>
              <a:rPr lang="en-GB" dirty="0"/>
              <a:t>JS has no mechanism for deep copy</a:t>
            </a:r>
          </a:p>
          <a:p>
            <a:endParaRPr lang="en-GB" dirty="0"/>
          </a:p>
          <a:p>
            <a:endParaRPr lang="en-GB" dirty="0"/>
          </a:p>
          <a:p>
            <a:endParaRPr lang="en-GB" dirty="0"/>
          </a:p>
        </p:txBody>
      </p:sp>
      <p:sp>
        <p:nvSpPr>
          <p:cNvPr id="9" name="Rectangle 8">
            <a:extLst>
              <a:ext uri="{FF2B5EF4-FFF2-40B4-BE49-F238E27FC236}">
                <a16:creationId xmlns:a16="http://schemas.microsoft.com/office/drawing/2014/main" id="{9418C07A-BC7D-5E44-8310-3646EEF3D29C}"/>
              </a:ext>
            </a:extLst>
          </p:cNvPr>
          <p:cNvSpPr/>
          <p:nvPr/>
        </p:nvSpPr>
        <p:spPr>
          <a:xfrm>
            <a:off x="8104701" y="878048"/>
            <a:ext cx="3431568" cy="48288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C6AF195-7A17-1F4C-9349-78BA24E07600}"/>
              </a:ext>
            </a:extLst>
          </p:cNvPr>
          <p:cNvSpPr/>
          <p:nvPr/>
        </p:nvSpPr>
        <p:spPr>
          <a:xfrm>
            <a:off x="8104701" y="3169185"/>
            <a:ext cx="3431568" cy="18493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8742720-9C4A-1145-B74E-9825E3F009FB}"/>
              </a:ext>
            </a:extLst>
          </p:cNvPr>
          <p:cNvSpPr/>
          <p:nvPr/>
        </p:nvSpPr>
        <p:spPr>
          <a:xfrm>
            <a:off x="8104701" y="5129837"/>
            <a:ext cx="3431568" cy="18493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88956B2-AF65-CA41-9025-A9892459A8E7}"/>
              </a:ext>
            </a:extLst>
          </p:cNvPr>
          <p:cNvSpPr/>
          <p:nvPr/>
        </p:nvSpPr>
        <p:spPr>
          <a:xfrm>
            <a:off x="838200" y="6556958"/>
            <a:ext cx="6096000" cy="215444"/>
          </a:xfrm>
          <a:prstGeom prst="rect">
            <a:avLst/>
          </a:prstGeom>
        </p:spPr>
        <p:txBody>
          <a:bodyPr>
            <a:spAutoFit/>
          </a:bodyPr>
          <a:lstStyle/>
          <a:p>
            <a:r>
              <a:rPr lang="sk-SK" sz="800" dirty="0" err="1"/>
              <a:t>samples</a:t>
            </a:r>
            <a:r>
              <a:rPr lang="sk-SK" sz="800" dirty="0"/>
              <a:t>/04-objects-in-fp/02-cloning-objects/</a:t>
            </a:r>
            <a:r>
              <a:rPr lang="sk-SK" sz="800" dirty="0" err="1"/>
              <a:t>objects.spec.js</a:t>
            </a:r>
            <a:endParaRPr lang="sk-SK" sz="800" dirty="0"/>
          </a:p>
        </p:txBody>
      </p:sp>
    </p:spTree>
    <p:extLst>
      <p:ext uri="{BB962C8B-B14F-4D97-AF65-F5344CB8AC3E}">
        <p14:creationId xmlns:p14="http://schemas.microsoft.com/office/powerpoint/2010/main" val="2312187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00C3-A77E-7248-BC97-385B8F6233DF}"/>
              </a:ext>
            </a:extLst>
          </p:cNvPr>
          <p:cNvSpPr>
            <a:spLocks noGrp="1"/>
          </p:cNvSpPr>
          <p:nvPr>
            <p:ph type="title"/>
          </p:nvPr>
        </p:nvSpPr>
        <p:spPr/>
        <p:txBody>
          <a:bodyPr/>
          <a:lstStyle/>
          <a:p>
            <a:r>
              <a:rPr lang="en-GB"/>
              <a:t>Deep Clone</a:t>
            </a:r>
          </a:p>
        </p:txBody>
      </p:sp>
      <p:sp>
        <p:nvSpPr>
          <p:cNvPr id="3" name="Content Placeholder 2">
            <a:extLst>
              <a:ext uri="{FF2B5EF4-FFF2-40B4-BE49-F238E27FC236}">
                <a16:creationId xmlns:a16="http://schemas.microsoft.com/office/drawing/2014/main" id="{12BC80C6-9B24-3C42-989C-A3AF78853BAB}"/>
              </a:ext>
            </a:extLst>
          </p:cNvPr>
          <p:cNvSpPr>
            <a:spLocks noGrp="1"/>
          </p:cNvSpPr>
          <p:nvPr>
            <p:ph sz="half" idx="1"/>
          </p:nvPr>
        </p:nvSpPr>
        <p:spPr/>
        <p:txBody>
          <a:bodyPr/>
          <a:lstStyle/>
          <a:p>
            <a:r>
              <a:rPr lang="en-GB" err="1"/>
              <a:t>JSON.parse</a:t>
            </a:r>
            <a:r>
              <a:rPr lang="en-GB"/>
              <a:t>(</a:t>
            </a:r>
            <a:r>
              <a:rPr lang="en-GB" err="1"/>
              <a:t>JSON.stringify</a:t>
            </a:r>
            <a:r>
              <a:rPr lang="en-GB"/>
              <a:t>) as good trick</a:t>
            </a:r>
          </a:p>
          <a:p>
            <a:r>
              <a:rPr lang="en-GB"/>
              <a:t>or userland libraries, my suggestion is </a:t>
            </a:r>
            <a:r>
              <a:rPr lang="en-GB" err="1"/>
              <a:t>npm</a:t>
            </a:r>
            <a:r>
              <a:rPr lang="en-GB"/>
              <a:t> traverse, usable for other tasks as well</a:t>
            </a:r>
          </a:p>
        </p:txBody>
      </p:sp>
      <p:pic>
        <p:nvPicPr>
          <p:cNvPr id="6" name="Content Placeholder 5">
            <a:extLst>
              <a:ext uri="{FF2B5EF4-FFF2-40B4-BE49-F238E27FC236}">
                <a16:creationId xmlns:a16="http://schemas.microsoft.com/office/drawing/2014/main" id="{60C2F91C-BF81-3A44-A964-77BA6FEBEBC8}"/>
              </a:ext>
            </a:extLst>
          </p:cNvPr>
          <p:cNvPicPr>
            <a:picLocks noGrp="1" noChangeAspect="1"/>
          </p:cNvPicPr>
          <p:nvPr>
            <p:ph sz="half" idx="2"/>
          </p:nvPr>
        </p:nvPicPr>
        <p:blipFill>
          <a:blip r:embed="rId2"/>
          <a:stretch>
            <a:fillRect/>
          </a:stretch>
        </p:blipFill>
        <p:spPr>
          <a:xfrm>
            <a:off x="6823591" y="488415"/>
            <a:ext cx="4769629" cy="5811838"/>
          </a:xfrm>
          <a:prstGeom prst="rect">
            <a:avLst/>
          </a:prstGeom>
        </p:spPr>
      </p:pic>
      <p:pic>
        <p:nvPicPr>
          <p:cNvPr id="5" name="Picture 4">
            <a:extLst>
              <a:ext uri="{FF2B5EF4-FFF2-40B4-BE49-F238E27FC236}">
                <a16:creationId xmlns:a16="http://schemas.microsoft.com/office/drawing/2014/main" id="{26589E35-3052-804A-90BE-35094186E7D9}"/>
              </a:ext>
            </a:extLst>
          </p:cNvPr>
          <p:cNvPicPr>
            <a:picLocks noChangeAspect="1"/>
          </p:cNvPicPr>
          <p:nvPr/>
        </p:nvPicPr>
        <p:blipFill>
          <a:blip r:embed="rId3"/>
          <a:stretch>
            <a:fillRect/>
          </a:stretch>
        </p:blipFill>
        <p:spPr>
          <a:xfrm>
            <a:off x="641260" y="4103794"/>
            <a:ext cx="5857381" cy="2073169"/>
          </a:xfrm>
          <a:prstGeom prst="rect">
            <a:avLst/>
          </a:prstGeom>
        </p:spPr>
      </p:pic>
      <p:pic>
        <p:nvPicPr>
          <p:cNvPr id="7" name="Picture 6">
            <a:extLst>
              <a:ext uri="{FF2B5EF4-FFF2-40B4-BE49-F238E27FC236}">
                <a16:creationId xmlns:a16="http://schemas.microsoft.com/office/drawing/2014/main" id="{8D064E25-9A18-9946-923F-94C6B9A3F47B}"/>
              </a:ext>
            </a:extLst>
          </p:cNvPr>
          <p:cNvPicPr>
            <a:picLocks noChangeAspect="1"/>
          </p:cNvPicPr>
          <p:nvPr/>
        </p:nvPicPr>
        <p:blipFill>
          <a:blip r:embed="rId4"/>
          <a:stretch>
            <a:fillRect/>
          </a:stretch>
        </p:blipFill>
        <p:spPr>
          <a:xfrm>
            <a:off x="3295740" y="5307760"/>
            <a:ext cx="2921000" cy="794448"/>
          </a:xfrm>
          <a:prstGeom prst="rect">
            <a:avLst/>
          </a:prstGeom>
        </p:spPr>
      </p:pic>
      <p:sp>
        <p:nvSpPr>
          <p:cNvPr id="8" name="TextBox 7">
            <a:extLst>
              <a:ext uri="{FF2B5EF4-FFF2-40B4-BE49-F238E27FC236}">
                <a16:creationId xmlns:a16="http://schemas.microsoft.com/office/drawing/2014/main" id="{4E4440C0-36CC-E64E-A956-F51F68DD12C3}"/>
              </a:ext>
            </a:extLst>
          </p:cNvPr>
          <p:cNvSpPr txBox="1"/>
          <p:nvPr/>
        </p:nvSpPr>
        <p:spPr>
          <a:xfrm>
            <a:off x="739741" y="6250524"/>
            <a:ext cx="11375230" cy="369332"/>
          </a:xfrm>
          <a:prstGeom prst="rect">
            <a:avLst/>
          </a:prstGeom>
          <a:noFill/>
        </p:spPr>
        <p:txBody>
          <a:bodyPr wrap="none" rtlCol="0">
            <a:spAutoFit/>
          </a:bodyPr>
          <a:lstStyle/>
          <a:p>
            <a:r>
              <a:rPr lang="en-GB" dirty="0"/>
              <a:t>bonus: </a:t>
            </a:r>
            <a:r>
              <a:rPr lang="en-GB" dirty="0" err="1"/>
              <a:t>nastudujte</a:t>
            </a:r>
            <a:r>
              <a:rPr lang="en-GB" dirty="0"/>
              <a:t> testy k deep clone a </a:t>
            </a:r>
            <a:r>
              <a:rPr lang="en-GB" dirty="0" err="1"/>
              <a:t>doplnte</a:t>
            </a:r>
            <a:r>
              <a:rPr lang="en-GB" dirty="0"/>
              <a:t> test case (</a:t>
            </a:r>
            <a:r>
              <a:rPr lang="en-GB" dirty="0" err="1"/>
              <a:t>ak</a:t>
            </a:r>
            <a:r>
              <a:rPr lang="en-GB" dirty="0"/>
              <a:t> </a:t>
            </a:r>
            <a:r>
              <a:rPr lang="en-GB" dirty="0" err="1"/>
              <a:t>neni</a:t>
            </a:r>
            <a:r>
              <a:rPr lang="en-GB" dirty="0"/>
              <a:t>) </a:t>
            </a:r>
            <a:r>
              <a:rPr lang="en-GB" dirty="0" err="1"/>
              <a:t>na</a:t>
            </a:r>
            <a:r>
              <a:rPr lang="en-GB" dirty="0"/>
              <a:t> nested object, </a:t>
            </a:r>
            <a:r>
              <a:rPr lang="en-GB" dirty="0" err="1"/>
              <a:t>nie</a:t>
            </a:r>
            <a:r>
              <a:rPr lang="en-GB" dirty="0"/>
              <a:t> </a:t>
            </a:r>
            <a:r>
              <a:rPr lang="en-GB" dirty="0" err="1"/>
              <a:t>len</a:t>
            </a:r>
            <a:r>
              <a:rPr lang="en-GB" dirty="0"/>
              <a:t> array, </a:t>
            </a:r>
            <a:r>
              <a:rPr lang="en-GB" b="1" dirty="0"/>
              <a:t>3body za accepted PR</a:t>
            </a:r>
          </a:p>
        </p:txBody>
      </p:sp>
    </p:spTree>
    <p:extLst>
      <p:ext uri="{BB962C8B-B14F-4D97-AF65-F5344CB8AC3E}">
        <p14:creationId xmlns:p14="http://schemas.microsoft.com/office/powerpoint/2010/main" val="368004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5" name="Title 4">
            <a:extLst>
              <a:ext uri="{FF2B5EF4-FFF2-40B4-BE49-F238E27FC236}">
                <a16:creationId xmlns:a16="http://schemas.microsoft.com/office/drawing/2014/main" id="{F4A86946-F03A-9A43-BB8F-17E2A999BE44}"/>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Object (tree) Traversal</a:t>
            </a:r>
          </a:p>
        </p:txBody>
      </p:sp>
      <p:sp>
        <p:nvSpPr>
          <p:cNvPr id="6" name="Text Placeholder 5">
            <a:extLst>
              <a:ext uri="{FF2B5EF4-FFF2-40B4-BE49-F238E27FC236}">
                <a16:creationId xmlns:a16="http://schemas.microsoft.com/office/drawing/2014/main" id="{88280B6F-1668-CF49-8B3E-4E4050279CE4}"/>
              </a:ext>
            </a:extLst>
          </p:cNvPr>
          <p:cNvSpPr>
            <a:spLocks noGrp="1"/>
          </p:cNvSpPr>
          <p:nvPr>
            <p:ph type="body" idx="1"/>
          </p:nvPr>
        </p:nvSpPr>
        <p:spPr>
          <a:xfrm>
            <a:off x="804788" y="5318990"/>
            <a:ext cx="9416898" cy="723670"/>
          </a:xfrm>
        </p:spPr>
        <p:txBody>
          <a:bodyPr vert="horz" lIns="91440" tIns="45720" rIns="91440" bIns="45720" rtlCol="0" anchor="t">
            <a:normAutofit/>
          </a:bodyPr>
          <a:lstStyle/>
          <a:p>
            <a:r>
              <a:rPr lang="en-US" sz="1800" kern="1200">
                <a:solidFill>
                  <a:srgbClr val="000000"/>
                </a:solidFill>
                <a:latin typeface="+mn-lt"/>
                <a:ea typeface="+mn-ea"/>
                <a:cs typeface="+mn-cs"/>
              </a:rPr>
              <a:t>Trees are often represented as objects with properties in JS</a:t>
            </a:r>
          </a:p>
        </p:txBody>
      </p:sp>
    </p:spTree>
    <p:extLst>
      <p:ext uri="{BB962C8B-B14F-4D97-AF65-F5344CB8AC3E}">
        <p14:creationId xmlns:p14="http://schemas.microsoft.com/office/powerpoint/2010/main" val="1568421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1996D6-F867-1A48-97A3-B8F86090F87E}"/>
              </a:ext>
            </a:extLst>
          </p:cNvPr>
          <p:cNvSpPr>
            <a:spLocks noGrp="1"/>
          </p:cNvSpPr>
          <p:nvPr>
            <p:ph type="title"/>
          </p:nvPr>
        </p:nvSpPr>
        <p:spPr/>
        <p:txBody>
          <a:bodyPr/>
          <a:lstStyle/>
          <a:p>
            <a:r>
              <a:rPr lang="en-US"/>
              <a:t>Traversal - basics</a:t>
            </a:r>
          </a:p>
        </p:txBody>
      </p:sp>
      <p:sp>
        <p:nvSpPr>
          <p:cNvPr id="19" name="Content Placeholder 18">
            <a:extLst>
              <a:ext uri="{FF2B5EF4-FFF2-40B4-BE49-F238E27FC236}">
                <a16:creationId xmlns:a16="http://schemas.microsoft.com/office/drawing/2014/main" id="{C8C63687-6A76-AA40-8476-167F5921E4F9}"/>
              </a:ext>
            </a:extLst>
          </p:cNvPr>
          <p:cNvSpPr>
            <a:spLocks noGrp="1"/>
          </p:cNvSpPr>
          <p:nvPr>
            <p:ph sz="half" idx="1"/>
          </p:nvPr>
        </p:nvSpPr>
        <p:spPr>
          <a:xfrm>
            <a:off x="513708" y="1825625"/>
            <a:ext cx="3347206" cy="4351338"/>
          </a:xfrm>
        </p:spPr>
        <p:txBody>
          <a:bodyPr>
            <a:normAutofit/>
          </a:bodyPr>
          <a:lstStyle/>
          <a:p>
            <a:r>
              <a:rPr lang="en-US"/>
              <a:t>process of </a:t>
            </a:r>
            <a:r>
              <a:rPr lang="en-US" b="1"/>
              <a:t>visiting</a:t>
            </a:r>
            <a:r>
              <a:rPr lang="en-US"/>
              <a:t> (checking and/or updating) each node in a </a:t>
            </a:r>
            <a:r>
              <a:rPr lang="en-US" b="1"/>
              <a:t>tree data structure</a:t>
            </a:r>
            <a:r>
              <a:rPr lang="en-US"/>
              <a:t>, exactly once. </a:t>
            </a:r>
          </a:p>
          <a:p>
            <a:r>
              <a:rPr lang="en-US"/>
              <a:t>Such traversals are classified by the order in which the nodes are visited </a:t>
            </a:r>
          </a:p>
          <a:p>
            <a:endParaRPr lang="en-US"/>
          </a:p>
        </p:txBody>
      </p:sp>
      <p:pic>
        <p:nvPicPr>
          <p:cNvPr id="14" name="Picture 13">
            <a:extLst>
              <a:ext uri="{FF2B5EF4-FFF2-40B4-BE49-F238E27FC236}">
                <a16:creationId xmlns:a16="http://schemas.microsoft.com/office/drawing/2014/main" id="{5F02701B-94DC-7341-9452-D442A448C181}"/>
              </a:ext>
            </a:extLst>
          </p:cNvPr>
          <p:cNvPicPr>
            <a:picLocks noChangeAspect="1"/>
          </p:cNvPicPr>
          <p:nvPr/>
        </p:nvPicPr>
        <p:blipFill>
          <a:blip r:embed="rId3"/>
          <a:stretch>
            <a:fillRect/>
          </a:stretch>
        </p:blipFill>
        <p:spPr>
          <a:xfrm>
            <a:off x="3807460" y="1690688"/>
            <a:ext cx="2288540" cy="2245360"/>
          </a:xfrm>
          <a:prstGeom prst="rect">
            <a:avLst/>
          </a:prstGeom>
        </p:spPr>
      </p:pic>
      <p:pic>
        <p:nvPicPr>
          <p:cNvPr id="15" name="Picture 14">
            <a:extLst>
              <a:ext uri="{FF2B5EF4-FFF2-40B4-BE49-F238E27FC236}">
                <a16:creationId xmlns:a16="http://schemas.microsoft.com/office/drawing/2014/main" id="{19EAE361-A09D-7642-BBEA-302E63850A33}"/>
              </a:ext>
            </a:extLst>
          </p:cNvPr>
          <p:cNvPicPr>
            <a:picLocks noChangeAspect="1"/>
          </p:cNvPicPr>
          <p:nvPr/>
        </p:nvPicPr>
        <p:blipFill>
          <a:blip r:embed="rId4"/>
          <a:stretch>
            <a:fillRect/>
          </a:stretch>
        </p:blipFill>
        <p:spPr>
          <a:xfrm>
            <a:off x="6096000" y="1720914"/>
            <a:ext cx="2141728" cy="2184908"/>
          </a:xfrm>
          <a:prstGeom prst="rect">
            <a:avLst/>
          </a:prstGeom>
        </p:spPr>
      </p:pic>
      <p:pic>
        <p:nvPicPr>
          <p:cNvPr id="16" name="Picture 15">
            <a:extLst>
              <a:ext uri="{FF2B5EF4-FFF2-40B4-BE49-F238E27FC236}">
                <a16:creationId xmlns:a16="http://schemas.microsoft.com/office/drawing/2014/main" id="{6574A5A5-729B-3245-909E-40D74A38C296}"/>
              </a:ext>
            </a:extLst>
          </p:cNvPr>
          <p:cNvPicPr>
            <a:picLocks noChangeAspect="1"/>
          </p:cNvPicPr>
          <p:nvPr/>
        </p:nvPicPr>
        <p:blipFill>
          <a:blip r:embed="rId5"/>
          <a:stretch>
            <a:fillRect/>
          </a:stretch>
        </p:blipFill>
        <p:spPr>
          <a:xfrm>
            <a:off x="3828008" y="3771871"/>
            <a:ext cx="2184908" cy="2167636"/>
          </a:xfrm>
          <a:prstGeom prst="rect">
            <a:avLst/>
          </a:prstGeom>
        </p:spPr>
      </p:pic>
      <p:pic>
        <p:nvPicPr>
          <p:cNvPr id="17" name="Picture 16">
            <a:extLst>
              <a:ext uri="{FF2B5EF4-FFF2-40B4-BE49-F238E27FC236}">
                <a16:creationId xmlns:a16="http://schemas.microsoft.com/office/drawing/2014/main" id="{94159B51-3D98-7749-86EC-E6CA1064BB05}"/>
              </a:ext>
            </a:extLst>
          </p:cNvPr>
          <p:cNvPicPr>
            <a:picLocks noChangeAspect="1"/>
          </p:cNvPicPr>
          <p:nvPr/>
        </p:nvPicPr>
        <p:blipFill>
          <a:blip r:embed="rId6"/>
          <a:stretch>
            <a:fillRect/>
          </a:stretch>
        </p:blipFill>
        <p:spPr>
          <a:xfrm>
            <a:off x="5985370" y="3759959"/>
            <a:ext cx="2262632" cy="2236724"/>
          </a:xfrm>
          <a:prstGeom prst="rect">
            <a:avLst/>
          </a:prstGeom>
        </p:spPr>
      </p:pic>
      <p:sp>
        <p:nvSpPr>
          <p:cNvPr id="18" name="Rectangle 17">
            <a:extLst>
              <a:ext uri="{FF2B5EF4-FFF2-40B4-BE49-F238E27FC236}">
                <a16:creationId xmlns:a16="http://schemas.microsoft.com/office/drawing/2014/main" id="{D0A3FDB3-EEBA-4D47-97E0-7A2DABF30653}"/>
              </a:ext>
            </a:extLst>
          </p:cNvPr>
          <p:cNvSpPr/>
          <p:nvPr/>
        </p:nvSpPr>
        <p:spPr>
          <a:xfrm>
            <a:off x="751805" y="6215854"/>
            <a:ext cx="5957220" cy="369332"/>
          </a:xfrm>
          <a:prstGeom prst="rect">
            <a:avLst/>
          </a:prstGeom>
        </p:spPr>
        <p:txBody>
          <a:bodyPr wrap="square">
            <a:spAutoFit/>
          </a:bodyPr>
          <a:lstStyle/>
          <a:p>
            <a:r>
              <a:rPr lang="en-US"/>
              <a:t>images from: https://</a:t>
            </a:r>
            <a:r>
              <a:rPr lang="en-US" err="1"/>
              <a:t>en.wikipedia.org</a:t>
            </a:r>
            <a:r>
              <a:rPr lang="en-US"/>
              <a:t>/wiki/</a:t>
            </a:r>
            <a:r>
              <a:rPr lang="en-US" err="1"/>
              <a:t>Tree_traversal</a:t>
            </a:r>
            <a:endParaRPr lang="en-US"/>
          </a:p>
        </p:txBody>
      </p:sp>
      <p:pic>
        <p:nvPicPr>
          <p:cNvPr id="21" name="Picture 20">
            <a:extLst>
              <a:ext uri="{FF2B5EF4-FFF2-40B4-BE49-F238E27FC236}">
                <a16:creationId xmlns:a16="http://schemas.microsoft.com/office/drawing/2014/main" id="{C963E231-8FD6-DE41-BBC3-95489CAE5B2A}"/>
              </a:ext>
            </a:extLst>
          </p:cNvPr>
          <p:cNvPicPr>
            <a:picLocks noChangeAspect="1"/>
          </p:cNvPicPr>
          <p:nvPr/>
        </p:nvPicPr>
        <p:blipFill>
          <a:blip r:embed="rId7"/>
          <a:stretch>
            <a:fillRect/>
          </a:stretch>
        </p:blipFill>
        <p:spPr>
          <a:xfrm>
            <a:off x="8320812" y="1825625"/>
            <a:ext cx="3334593" cy="4080796"/>
          </a:xfrm>
          <a:prstGeom prst="rect">
            <a:avLst/>
          </a:prstGeom>
        </p:spPr>
      </p:pic>
    </p:spTree>
    <p:extLst>
      <p:ext uri="{BB962C8B-B14F-4D97-AF65-F5344CB8AC3E}">
        <p14:creationId xmlns:p14="http://schemas.microsoft.com/office/powerpoint/2010/main" val="2396335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3820363" y="592184"/>
            <a:ext cx="7809964" cy="5982788"/>
          </a:xfrm>
          <a:prstGeom prst="rect">
            <a:avLst/>
          </a:prstGeom>
        </p:spPr>
      </p:pic>
      <p:sp>
        <p:nvSpPr>
          <p:cNvPr id="2" name="Title 1"/>
          <p:cNvSpPr>
            <a:spLocks noGrp="1"/>
          </p:cNvSpPr>
          <p:nvPr>
            <p:ph type="title"/>
          </p:nvPr>
        </p:nvSpPr>
        <p:spPr/>
        <p:txBody>
          <a:bodyPr/>
          <a:lstStyle/>
          <a:p>
            <a:r>
              <a:rPr lang="en-US"/>
              <a:t>pure</a:t>
            </a:r>
            <a:br>
              <a:rPr lang="en-US"/>
            </a:br>
            <a:r>
              <a:rPr lang="en-US"/>
              <a:t>functions</a:t>
            </a:r>
            <a:endParaRPr lang="sk-SK"/>
          </a:p>
        </p:txBody>
      </p:sp>
      <p:sp>
        <p:nvSpPr>
          <p:cNvPr id="3" name="Text Placeholder 2"/>
          <p:cNvSpPr>
            <a:spLocks noGrp="1"/>
          </p:cNvSpPr>
          <p:nvPr>
            <p:ph type="body" sz="quarter" idx="1"/>
          </p:nvPr>
        </p:nvSpPr>
        <p:spPr>
          <a:xfrm>
            <a:off x="322217" y="1681163"/>
            <a:ext cx="3291841" cy="5176837"/>
          </a:xfrm>
        </p:spPr>
        <p:txBody>
          <a:bodyPr anchor="t">
            <a:normAutofit fontScale="70000" lnSpcReduction="20000"/>
          </a:bodyPr>
          <a:lstStyle/>
          <a:p>
            <a:r>
              <a:rPr lang="en-US" b="0"/>
              <a:t>function cannot </a:t>
            </a:r>
            <a:r>
              <a:rPr lang="en-US"/>
              <a:t>depend on any mutable state</a:t>
            </a:r>
          </a:p>
          <a:p>
            <a:r>
              <a:rPr lang="en-US" b="0">
                <a:solidFill>
                  <a:schemeClr val="tx1"/>
                </a:solidFill>
              </a:rPr>
              <a:t>Bad - </a:t>
            </a:r>
            <a:r>
              <a:rPr lang="en-US" b="0"/>
              <a:t>dependency on:</a:t>
            </a:r>
            <a:r>
              <a:rPr lang="en-US" b="0">
                <a:solidFill>
                  <a:schemeClr val="tx1"/>
                </a:solidFill>
              </a:rPr>
              <a:t> </a:t>
            </a:r>
          </a:p>
          <a:p>
            <a:pPr marL="342900" indent="-342900">
              <a:buFont typeface="Arial" panose="020B0604020202020204" pitchFamily="34" charset="0"/>
              <a:buChar char="•"/>
            </a:pPr>
            <a:r>
              <a:rPr lang="en-US" b="0">
                <a:solidFill>
                  <a:schemeClr val="tx1"/>
                </a:solidFill>
              </a:rPr>
              <a:t>captured </a:t>
            </a:r>
            <a:r>
              <a:rPr lang="en-US" b="0" i="1">
                <a:solidFill>
                  <a:schemeClr val="tx1"/>
                </a:solidFill>
              </a:rPr>
              <a:t>let, var </a:t>
            </a:r>
          </a:p>
          <a:p>
            <a:pPr marL="342900" indent="-342900">
              <a:buFont typeface="Arial" panose="020B0604020202020204" pitchFamily="34" charset="0"/>
              <a:buChar char="•"/>
            </a:pPr>
            <a:r>
              <a:rPr lang="en-US" b="0">
                <a:solidFill>
                  <a:schemeClr val="tx1"/>
                </a:solidFill>
              </a:rPr>
              <a:t>captured const but with with </a:t>
            </a:r>
            <a:r>
              <a:rPr lang="en-US" b="0" i="1">
                <a:solidFill>
                  <a:schemeClr val="tx1"/>
                </a:solidFill>
              </a:rPr>
              <a:t>mutable value</a:t>
            </a:r>
          </a:p>
          <a:p>
            <a:pPr marL="342900" indent="-342900">
              <a:buFont typeface="Arial" panose="020B0604020202020204" pitchFamily="34" charset="0"/>
              <a:buChar char="•"/>
            </a:pPr>
            <a:r>
              <a:rPr lang="en-US" b="0" i="1">
                <a:solidFill>
                  <a:schemeClr val="tx1"/>
                </a:solidFill>
              </a:rPr>
              <a:t>dependency on mutable or impure function</a:t>
            </a:r>
          </a:p>
          <a:p>
            <a:pPr marL="342900" indent="-342900">
              <a:buFont typeface="Arial" panose="020B0604020202020204" pitchFamily="34" charset="0"/>
              <a:buChar char="•"/>
            </a:pPr>
            <a:r>
              <a:rPr lang="en-US" b="0" i="1">
                <a:solidFill>
                  <a:schemeClr val="tx1"/>
                </a:solidFill>
              </a:rPr>
              <a:t>methods </a:t>
            </a:r>
            <a:r>
              <a:rPr lang="en-US" b="0">
                <a:solidFill>
                  <a:schemeClr val="tx1"/>
                </a:solidFill>
              </a:rPr>
              <a:t>are impure by definition</a:t>
            </a:r>
          </a:p>
          <a:p>
            <a:r>
              <a:rPr lang="en-US" b="0"/>
              <a:t>Ok – dependency on:</a:t>
            </a:r>
          </a:p>
          <a:p>
            <a:pPr marL="342900" indent="-342900">
              <a:buFont typeface="Arial" panose="020B0604020202020204" pitchFamily="34" charset="0"/>
              <a:buChar char="•"/>
            </a:pPr>
            <a:r>
              <a:rPr lang="en-US" b="0"/>
              <a:t>no captured variables</a:t>
            </a:r>
          </a:p>
          <a:p>
            <a:pPr marL="342900" indent="-342900">
              <a:buFont typeface="Arial" panose="020B0604020202020204" pitchFamily="34" charset="0"/>
              <a:buChar char="•"/>
            </a:pPr>
            <a:r>
              <a:rPr lang="en-US" b="0"/>
              <a:t>captured primitive const</a:t>
            </a:r>
          </a:p>
          <a:p>
            <a:pPr marL="342900" indent="-342900">
              <a:buFont typeface="Arial" panose="020B0604020202020204" pitchFamily="34" charset="0"/>
              <a:buChar char="•"/>
            </a:pPr>
            <a:r>
              <a:rPr lang="en-US" b="0"/>
              <a:t>captured frozen object const</a:t>
            </a:r>
          </a:p>
          <a:p>
            <a:pPr marL="342900" indent="-342900">
              <a:buFont typeface="Arial" panose="020B0604020202020204" pitchFamily="34" charset="0"/>
              <a:buChar char="•"/>
            </a:pPr>
            <a:r>
              <a:rPr lang="en-US" b="0"/>
              <a:t>on constant and pure function</a:t>
            </a:r>
          </a:p>
          <a:p>
            <a:pPr marL="342900" indent="-342900">
              <a:buFont typeface="Arial" panose="020B0604020202020204" pitchFamily="34" charset="0"/>
              <a:buChar char="•"/>
            </a:pPr>
            <a:r>
              <a:rPr lang="en-US" b="0"/>
              <a:t>on immutable captured argument</a:t>
            </a:r>
          </a:p>
          <a:p>
            <a:pPr marL="342900" indent="-342900">
              <a:buFont typeface="Arial" panose="020B0604020202020204" pitchFamily="34" charset="0"/>
              <a:buChar char="•"/>
            </a:pPr>
            <a:endParaRPr lang="en-US" b="0"/>
          </a:p>
          <a:p>
            <a:endParaRPr lang="sk-SK"/>
          </a:p>
        </p:txBody>
      </p:sp>
      <p:cxnSp>
        <p:nvCxnSpPr>
          <p:cNvPr id="12" name="Straight Connector 11"/>
          <p:cNvCxnSpPr/>
          <p:nvPr/>
        </p:nvCxnSpPr>
        <p:spPr>
          <a:xfrm>
            <a:off x="9947366" y="1524000"/>
            <a:ext cx="444138"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a:off x="7991202" y="218258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9826534" y="3285311"/>
            <a:ext cx="241664"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a:off x="10253255" y="3705498"/>
            <a:ext cx="217715"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a:off x="8029302" y="4359933"/>
            <a:ext cx="357053"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a:off x="9367155" y="4811691"/>
            <a:ext cx="802280"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p:cNvCxnSpPr/>
          <p:nvPr/>
        </p:nvCxnSpPr>
        <p:spPr>
          <a:xfrm>
            <a:off x="5818911" y="1297575"/>
            <a:ext cx="943294"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32" name="Straight Connector 31"/>
          <p:cNvCxnSpPr/>
          <p:nvPr/>
        </p:nvCxnSpPr>
        <p:spPr>
          <a:xfrm>
            <a:off x="9890762" y="1301931"/>
            <a:ext cx="724987"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40" name="Straight Connector 39"/>
          <p:cNvCxnSpPr/>
          <p:nvPr/>
        </p:nvCxnSpPr>
        <p:spPr>
          <a:xfrm>
            <a:off x="4310151" y="3270071"/>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a:off x="5681751" y="3255922"/>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a:off x="4310151" y="4359933"/>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5745480" y="4359933"/>
            <a:ext cx="1035527"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a:off x="5841771" y="5441973"/>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a:off x="4310150" y="6545785"/>
            <a:ext cx="1016230"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9" name="Straight Connector 48"/>
          <p:cNvCxnSpPr/>
          <p:nvPr/>
        </p:nvCxnSpPr>
        <p:spPr>
          <a:xfrm>
            <a:off x="4500651" y="2394855"/>
            <a:ext cx="943294"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4" name="Rectangle 3">
            <a:extLst>
              <a:ext uri="{FF2B5EF4-FFF2-40B4-BE49-F238E27FC236}">
                <a16:creationId xmlns:a16="http://schemas.microsoft.com/office/drawing/2014/main" id="{4026679E-61D5-B348-BB25-DCE498AD6916}"/>
              </a:ext>
            </a:extLst>
          </p:cNvPr>
          <p:cNvSpPr/>
          <p:nvPr/>
        </p:nvSpPr>
        <p:spPr>
          <a:xfrm>
            <a:off x="9511119" y="6545785"/>
            <a:ext cx="2209259" cy="276999"/>
          </a:xfrm>
          <a:prstGeom prst="rect">
            <a:avLst/>
          </a:prstGeom>
        </p:spPr>
        <p:txBody>
          <a:bodyPr wrap="none">
            <a:spAutoFit/>
          </a:bodyPr>
          <a:lstStyle/>
          <a:p>
            <a:r>
              <a:rPr lang="sk-SK" sz="1200"/>
              <a:t>/</a:t>
            </a:r>
            <a:r>
              <a:rPr lang="sk-SK" sz="1200" err="1"/>
              <a:t>samples</a:t>
            </a:r>
            <a:r>
              <a:rPr lang="sk-SK" sz="1200"/>
              <a:t>/01-pure-functions/*.</a:t>
            </a:r>
            <a:r>
              <a:rPr lang="sk-SK" sz="1200" err="1"/>
              <a:t>js</a:t>
            </a:r>
            <a:endParaRPr lang="sk-SK" sz="1200"/>
          </a:p>
        </p:txBody>
      </p:sp>
    </p:spTree>
    <p:extLst>
      <p:ext uri="{BB962C8B-B14F-4D97-AF65-F5344CB8AC3E}">
        <p14:creationId xmlns:p14="http://schemas.microsoft.com/office/powerpoint/2010/main" val="177183151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AF8BD-7B65-3F4B-A9BD-3F4630B77EED}"/>
              </a:ext>
            </a:extLst>
          </p:cNvPr>
          <p:cNvSpPr>
            <a:spLocks noGrp="1"/>
          </p:cNvSpPr>
          <p:nvPr>
            <p:ph type="title"/>
          </p:nvPr>
        </p:nvSpPr>
        <p:spPr/>
        <p:txBody>
          <a:bodyPr/>
          <a:lstStyle/>
          <a:p>
            <a:r>
              <a:rPr lang="en-US"/>
              <a:t>Traversal</a:t>
            </a:r>
          </a:p>
        </p:txBody>
      </p:sp>
      <p:sp>
        <p:nvSpPr>
          <p:cNvPr id="3" name="Content Placeholder 2">
            <a:extLst>
              <a:ext uri="{FF2B5EF4-FFF2-40B4-BE49-F238E27FC236}">
                <a16:creationId xmlns:a16="http://schemas.microsoft.com/office/drawing/2014/main" id="{9010E498-0F1B-594A-AD71-D74A86CCCA73}"/>
              </a:ext>
            </a:extLst>
          </p:cNvPr>
          <p:cNvSpPr>
            <a:spLocks noGrp="1"/>
          </p:cNvSpPr>
          <p:nvPr>
            <p:ph idx="1"/>
          </p:nvPr>
        </p:nvSpPr>
        <p:spPr/>
        <p:txBody>
          <a:bodyPr>
            <a:normAutofit/>
          </a:bodyPr>
          <a:lstStyle/>
          <a:p>
            <a:r>
              <a:rPr lang="en-US"/>
              <a:t>ES nor </a:t>
            </a:r>
            <a:r>
              <a:rPr lang="en-US" err="1"/>
              <a:t>node.js</a:t>
            </a:r>
            <a:r>
              <a:rPr lang="en-US"/>
              <a:t> has no build in Tree data structure</a:t>
            </a:r>
          </a:p>
          <a:p>
            <a:r>
              <a:rPr lang="en-US"/>
              <a:t>Options:</a:t>
            </a:r>
          </a:p>
          <a:p>
            <a:pPr lvl="1"/>
            <a:r>
              <a:rPr lang="en-US"/>
              <a:t>JS objects</a:t>
            </a:r>
          </a:p>
          <a:p>
            <a:pPr lvl="1"/>
            <a:r>
              <a:rPr lang="en-US"/>
              <a:t>custom or userland Tree implementations</a:t>
            </a:r>
          </a:p>
          <a:p>
            <a:r>
              <a:rPr lang="en-US"/>
              <a:t>ES has no traversal algorithms build in, except for:</a:t>
            </a:r>
          </a:p>
          <a:p>
            <a:pPr lvl="1"/>
            <a:r>
              <a:rPr lang="en-US" err="1"/>
              <a:t>JSON.parse</a:t>
            </a:r>
            <a:r>
              <a:rPr lang="en-US"/>
              <a:t>, </a:t>
            </a:r>
            <a:r>
              <a:rPr lang="en-US" err="1"/>
              <a:t>JSON.stringify</a:t>
            </a:r>
            <a:endParaRPr lang="en-US"/>
          </a:p>
          <a:p>
            <a:pPr lvl="1"/>
            <a:r>
              <a:rPr lang="en-US"/>
              <a:t>custom </a:t>
            </a:r>
            <a:r>
              <a:rPr lang="en-US" err="1"/>
              <a:t>impl</a:t>
            </a:r>
            <a:r>
              <a:rPr lang="en-US"/>
              <a:t>. or </a:t>
            </a:r>
            <a:r>
              <a:rPr lang="en-US" i="1"/>
              <a:t>userland</a:t>
            </a:r>
            <a:r>
              <a:rPr lang="en-US"/>
              <a:t> libraries must be used</a:t>
            </a:r>
          </a:p>
          <a:p>
            <a:pPr lvl="1"/>
            <a:endParaRPr lang="en-US"/>
          </a:p>
          <a:p>
            <a:endParaRPr lang="en-US"/>
          </a:p>
        </p:txBody>
      </p:sp>
    </p:spTree>
    <p:extLst>
      <p:ext uri="{BB962C8B-B14F-4D97-AF65-F5344CB8AC3E}">
        <p14:creationId xmlns:p14="http://schemas.microsoft.com/office/powerpoint/2010/main" val="4241357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110D5-F17B-9746-BE3F-3F995789DAA2}"/>
              </a:ext>
            </a:extLst>
          </p:cNvPr>
          <p:cNvSpPr>
            <a:spLocks noGrp="1"/>
          </p:cNvSpPr>
          <p:nvPr>
            <p:ph type="title"/>
          </p:nvPr>
        </p:nvSpPr>
        <p:spPr/>
        <p:txBody>
          <a:bodyPr>
            <a:normAutofit/>
          </a:bodyPr>
          <a:lstStyle/>
          <a:p>
            <a:r>
              <a:rPr lang="sk-SK" b="1" err="1"/>
              <a:t>JSON.parse</a:t>
            </a:r>
            <a:r>
              <a:rPr lang="sk-SK" b="1"/>
              <a:t> and </a:t>
            </a:r>
            <a:r>
              <a:rPr lang="sk-SK" b="1" err="1"/>
              <a:t>JSON.stringify</a:t>
            </a:r>
            <a:r>
              <a:rPr lang="sk-SK" b="1"/>
              <a:t> </a:t>
            </a:r>
            <a:br>
              <a:rPr lang="sk-SK" b="1"/>
            </a:br>
            <a:r>
              <a:rPr lang="sk-SK" b="1"/>
              <a:t>(</a:t>
            </a:r>
            <a:r>
              <a:rPr lang="sk-SK" b="1" err="1"/>
              <a:t>reviver</a:t>
            </a:r>
            <a:r>
              <a:rPr lang="sk-SK" b="1"/>
              <a:t> and </a:t>
            </a:r>
            <a:r>
              <a:rPr lang="sk-SK" b="1" err="1"/>
              <a:t>replacer</a:t>
            </a:r>
            <a:r>
              <a:rPr lang="sk-SK" b="1"/>
              <a:t>)</a:t>
            </a:r>
          </a:p>
        </p:txBody>
      </p:sp>
      <p:sp>
        <p:nvSpPr>
          <p:cNvPr id="7" name="Content Placeholder 6">
            <a:extLst>
              <a:ext uri="{FF2B5EF4-FFF2-40B4-BE49-F238E27FC236}">
                <a16:creationId xmlns:a16="http://schemas.microsoft.com/office/drawing/2014/main" id="{DC3848E1-15E8-F942-82C3-B11468D7D332}"/>
              </a:ext>
            </a:extLst>
          </p:cNvPr>
          <p:cNvSpPr>
            <a:spLocks noGrp="1"/>
          </p:cNvSpPr>
          <p:nvPr>
            <p:ph idx="1"/>
          </p:nvPr>
        </p:nvSpPr>
        <p:spPr>
          <a:xfrm>
            <a:off x="838200" y="1825625"/>
            <a:ext cx="4812587" cy="4351338"/>
          </a:xfrm>
        </p:spPr>
        <p:txBody>
          <a:bodyPr>
            <a:normAutofit fontScale="47500" lnSpcReduction="20000"/>
          </a:bodyPr>
          <a:lstStyle/>
          <a:p>
            <a:r>
              <a:rPr lang="sk-SK" sz="3600" err="1"/>
              <a:t>These</a:t>
            </a:r>
            <a:r>
              <a:rPr lang="sk-SK" sz="3600"/>
              <a:t> are </a:t>
            </a:r>
            <a:r>
              <a:rPr lang="sk-SK" sz="3600" err="1"/>
              <a:t>the</a:t>
            </a:r>
            <a:r>
              <a:rPr lang="sk-SK" sz="3600"/>
              <a:t> </a:t>
            </a:r>
            <a:r>
              <a:rPr lang="sk-SK" sz="3600" err="1"/>
              <a:t>basic</a:t>
            </a:r>
            <a:r>
              <a:rPr lang="sk-SK" sz="3600"/>
              <a:t> </a:t>
            </a:r>
            <a:r>
              <a:rPr lang="sk-SK" sz="3600" err="1"/>
              <a:t>traversal</a:t>
            </a:r>
            <a:r>
              <a:rPr lang="sk-SK" sz="3600"/>
              <a:t> </a:t>
            </a:r>
            <a:r>
              <a:rPr lang="sk-SK" sz="3600" err="1"/>
              <a:t>impls</a:t>
            </a:r>
            <a:r>
              <a:rPr lang="sk-SK" sz="3600"/>
              <a:t>, </a:t>
            </a:r>
            <a:r>
              <a:rPr lang="sk-SK" sz="3600" err="1"/>
              <a:t>available</a:t>
            </a:r>
            <a:r>
              <a:rPr lang="sk-SK" sz="3600"/>
              <a:t> </a:t>
            </a:r>
            <a:r>
              <a:rPr lang="sk-SK" sz="3600" err="1"/>
              <a:t>out</a:t>
            </a:r>
            <a:r>
              <a:rPr lang="sk-SK" sz="3600"/>
              <a:t> of box.</a:t>
            </a:r>
          </a:p>
          <a:p>
            <a:r>
              <a:rPr lang="sk-SK" sz="3600" err="1"/>
              <a:t>Also</a:t>
            </a:r>
            <a:r>
              <a:rPr lang="sk-SK" sz="3600"/>
              <a:t> JSON </a:t>
            </a:r>
            <a:r>
              <a:rPr lang="sk-SK" sz="3600" err="1"/>
              <a:t>is</a:t>
            </a:r>
            <a:r>
              <a:rPr lang="sk-SK" sz="3600"/>
              <a:t> </a:t>
            </a:r>
            <a:r>
              <a:rPr lang="sk-SK" sz="3600" err="1"/>
              <a:t>the</a:t>
            </a:r>
            <a:r>
              <a:rPr lang="sk-SK" sz="3600"/>
              <a:t> </a:t>
            </a:r>
            <a:r>
              <a:rPr lang="sk-SK" sz="3600" err="1"/>
              <a:t>first</a:t>
            </a:r>
            <a:r>
              <a:rPr lang="sk-SK" sz="3600"/>
              <a:t>/</a:t>
            </a:r>
            <a:r>
              <a:rPr lang="sk-SK" sz="3600" err="1"/>
              <a:t>last</a:t>
            </a:r>
            <a:r>
              <a:rPr lang="sk-SK" sz="3600"/>
              <a:t> </a:t>
            </a:r>
            <a:r>
              <a:rPr lang="sk-SK" sz="3600" err="1"/>
              <a:t>place</a:t>
            </a:r>
            <a:r>
              <a:rPr lang="sk-SK" sz="3600"/>
              <a:t> to </a:t>
            </a:r>
            <a:r>
              <a:rPr lang="sk-SK" sz="3600" err="1"/>
              <a:t>perform</a:t>
            </a:r>
            <a:r>
              <a:rPr lang="sk-SK" sz="3600"/>
              <a:t> </a:t>
            </a:r>
            <a:r>
              <a:rPr lang="sk-SK" sz="3600" err="1"/>
              <a:t>transformations</a:t>
            </a:r>
            <a:r>
              <a:rPr lang="sk-SK" sz="3600"/>
              <a:t>, and to </a:t>
            </a:r>
            <a:r>
              <a:rPr lang="sk-SK" sz="3600" err="1"/>
              <a:t>avoid</a:t>
            </a:r>
            <a:r>
              <a:rPr lang="sk-SK" sz="3600"/>
              <a:t> </a:t>
            </a:r>
            <a:r>
              <a:rPr lang="sk-SK" sz="3600" err="1"/>
              <a:t>useless</a:t>
            </a:r>
            <a:r>
              <a:rPr lang="sk-SK" sz="3600"/>
              <a:t> </a:t>
            </a:r>
            <a:r>
              <a:rPr lang="sk-SK" sz="3600" err="1"/>
              <a:t>object</a:t>
            </a:r>
            <a:r>
              <a:rPr lang="sk-SK" sz="3600"/>
              <a:t> </a:t>
            </a:r>
            <a:r>
              <a:rPr lang="sk-SK" sz="3600" err="1"/>
              <a:t>creation</a:t>
            </a:r>
            <a:r>
              <a:rPr lang="sk-SK" sz="3600"/>
              <a:t>, </a:t>
            </a:r>
            <a:r>
              <a:rPr lang="sk-SK" sz="3600" err="1"/>
              <a:t>memory</a:t>
            </a:r>
            <a:r>
              <a:rPr lang="sk-SK" sz="3600"/>
              <a:t> </a:t>
            </a:r>
            <a:r>
              <a:rPr lang="sk-SK" sz="3600" err="1"/>
              <a:t>consumption</a:t>
            </a:r>
            <a:r>
              <a:rPr lang="sk-SK" sz="3600"/>
              <a:t>, </a:t>
            </a:r>
            <a:r>
              <a:rPr lang="sk-SK" sz="3600" err="1"/>
              <a:t>redundant</a:t>
            </a:r>
            <a:r>
              <a:rPr lang="sk-SK" sz="3600"/>
              <a:t> </a:t>
            </a:r>
            <a:r>
              <a:rPr lang="sk-SK" sz="3600" err="1"/>
              <a:t>traversal</a:t>
            </a:r>
            <a:r>
              <a:rPr lang="sk-SK" sz="3600"/>
              <a:t> and </a:t>
            </a:r>
            <a:r>
              <a:rPr lang="sk-SK" sz="3600" err="1"/>
              <a:t>other</a:t>
            </a:r>
            <a:r>
              <a:rPr lang="sk-SK" sz="3600"/>
              <a:t> </a:t>
            </a:r>
            <a:r>
              <a:rPr lang="sk-SK" sz="3600" err="1"/>
              <a:t>smells</a:t>
            </a:r>
            <a:r>
              <a:rPr lang="sk-SK" sz="3600"/>
              <a:t> </a:t>
            </a:r>
            <a:r>
              <a:rPr lang="sk-SK" sz="3600" err="1"/>
              <a:t>after</a:t>
            </a:r>
            <a:r>
              <a:rPr lang="sk-SK" sz="3600"/>
              <a:t> </a:t>
            </a:r>
            <a:r>
              <a:rPr lang="sk-SK" sz="3600" err="1"/>
              <a:t>deserialization</a:t>
            </a:r>
            <a:r>
              <a:rPr lang="sk-SK" sz="3600"/>
              <a:t> or </a:t>
            </a:r>
            <a:r>
              <a:rPr lang="sk-SK" sz="3600" err="1"/>
              <a:t>before</a:t>
            </a:r>
            <a:r>
              <a:rPr lang="sk-SK" sz="3600"/>
              <a:t> </a:t>
            </a:r>
            <a:r>
              <a:rPr lang="sk-SK" sz="3600" err="1"/>
              <a:t>serialization</a:t>
            </a:r>
            <a:r>
              <a:rPr lang="sk-SK" sz="3600"/>
              <a:t> to JSON.</a:t>
            </a:r>
          </a:p>
          <a:p>
            <a:r>
              <a:rPr lang="sk-SK" sz="3600" err="1"/>
              <a:t>However</a:t>
            </a:r>
            <a:r>
              <a:rPr lang="sk-SK" sz="3600"/>
              <a:t> </a:t>
            </a:r>
            <a:r>
              <a:rPr lang="sk-SK" sz="3600" err="1"/>
              <a:t>these</a:t>
            </a:r>
            <a:r>
              <a:rPr lang="sk-SK" sz="3600"/>
              <a:t> </a:t>
            </a:r>
            <a:r>
              <a:rPr lang="sk-SK" sz="3600" err="1"/>
              <a:t>traversals</a:t>
            </a:r>
            <a:r>
              <a:rPr lang="sk-SK" sz="3600"/>
              <a:t> are </a:t>
            </a:r>
            <a:r>
              <a:rPr lang="sk-SK" sz="3600" err="1"/>
              <a:t>not</a:t>
            </a:r>
            <a:r>
              <a:rPr lang="sk-SK" sz="3600"/>
              <a:t> </a:t>
            </a:r>
            <a:r>
              <a:rPr lang="sk-SK" sz="3600" err="1"/>
              <a:t>usable</a:t>
            </a:r>
            <a:r>
              <a:rPr lang="sk-SK" sz="3600"/>
              <a:t> </a:t>
            </a:r>
            <a:r>
              <a:rPr lang="sk-SK" sz="3600" err="1"/>
              <a:t>for</a:t>
            </a:r>
            <a:r>
              <a:rPr lang="sk-SK" sz="3600"/>
              <a:t> </a:t>
            </a:r>
            <a:r>
              <a:rPr lang="sk-SK" sz="3600" err="1"/>
              <a:t>general</a:t>
            </a:r>
            <a:r>
              <a:rPr lang="sk-SK" sz="3600"/>
              <a:t> </a:t>
            </a:r>
            <a:r>
              <a:rPr lang="sk-SK" sz="3600" err="1"/>
              <a:t>usage</a:t>
            </a:r>
            <a:r>
              <a:rPr lang="sk-SK" sz="3600"/>
              <a:t> </a:t>
            </a:r>
            <a:r>
              <a:rPr lang="sk-SK" sz="3600" err="1"/>
              <a:t>only</a:t>
            </a:r>
            <a:r>
              <a:rPr lang="sk-SK" sz="3600"/>
              <a:t> </a:t>
            </a:r>
            <a:r>
              <a:rPr lang="sk-SK" sz="3600" err="1"/>
              <a:t>for</a:t>
            </a:r>
            <a:r>
              <a:rPr lang="sk-SK" sz="3600"/>
              <a:t> </a:t>
            </a:r>
            <a:r>
              <a:rPr lang="sk-SK" sz="3600" err="1"/>
              <a:t>serialization</a:t>
            </a:r>
            <a:r>
              <a:rPr lang="sk-SK" sz="3600"/>
              <a:t> and </a:t>
            </a:r>
            <a:r>
              <a:rPr lang="sk-SK" sz="3600" err="1"/>
              <a:t>deserialization</a:t>
            </a:r>
            <a:endParaRPr lang="sk-SK" sz="3600"/>
          </a:p>
          <a:p>
            <a:r>
              <a:rPr lang="sk-SK" err="1"/>
              <a:t>The</a:t>
            </a:r>
            <a:r>
              <a:rPr lang="sk-SK"/>
              <a:t> </a:t>
            </a:r>
            <a:r>
              <a:rPr lang="sk-SK" b="1" err="1"/>
              <a:t>JSON.parse</a:t>
            </a:r>
            <a:r>
              <a:rPr lang="sk-SK" b="1"/>
              <a:t>()</a:t>
            </a:r>
            <a:r>
              <a:rPr lang="sk-SK"/>
              <a:t> </a:t>
            </a:r>
            <a:r>
              <a:rPr lang="sk-SK" err="1"/>
              <a:t>method</a:t>
            </a:r>
            <a:r>
              <a:rPr lang="sk-SK"/>
              <a:t> </a:t>
            </a:r>
            <a:r>
              <a:rPr lang="sk-SK" err="1"/>
              <a:t>parses</a:t>
            </a:r>
            <a:r>
              <a:rPr lang="sk-SK"/>
              <a:t> a JSON </a:t>
            </a:r>
            <a:r>
              <a:rPr lang="sk-SK" err="1"/>
              <a:t>string</a:t>
            </a:r>
            <a:r>
              <a:rPr lang="sk-SK"/>
              <a:t>, </a:t>
            </a:r>
            <a:r>
              <a:rPr lang="sk-SK" err="1"/>
              <a:t>constructing</a:t>
            </a:r>
            <a:r>
              <a:rPr lang="sk-SK"/>
              <a:t> </a:t>
            </a:r>
            <a:r>
              <a:rPr lang="sk-SK" err="1"/>
              <a:t>the</a:t>
            </a:r>
            <a:r>
              <a:rPr lang="sk-SK"/>
              <a:t> JavaScript </a:t>
            </a:r>
            <a:r>
              <a:rPr lang="sk-SK" err="1"/>
              <a:t>value</a:t>
            </a:r>
            <a:r>
              <a:rPr lang="sk-SK"/>
              <a:t> or </a:t>
            </a:r>
            <a:r>
              <a:rPr lang="sk-SK" err="1"/>
              <a:t>object</a:t>
            </a:r>
            <a:r>
              <a:rPr lang="sk-SK"/>
              <a:t> </a:t>
            </a:r>
            <a:r>
              <a:rPr lang="sk-SK" err="1"/>
              <a:t>described</a:t>
            </a:r>
            <a:r>
              <a:rPr lang="sk-SK"/>
              <a:t> by </a:t>
            </a:r>
            <a:r>
              <a:rPr lang="sk-SK" err="1"/>
              <a:t>the</a:t>
            </a:r>
            <a:r>
              <a:rPr lang="sk-SK"/>
              <a:t> </a:t>
            </a:r>
            <a:r>
              <a:rPr lang="sk-SK" err="1"/>
              <a:t>string</a:t>
            </a:r>
            <a:r>
              <a:rPr lang="sk-SK"/>
              <a:t>. </a:t>
            </a:r>
            <a:r>
              <a:rPr lang="sk-SK" err="1"/>
              <a:t>An</a:t>
            </a:r>
            <a:r>
              <a:rPr lang="sk-SK"/>
              <a:t> </a:t>
            </a:r>
            <a:r>
              <a:rPr lang="sk-SK" err="1"/>
              <a:t>optional</a:t>
            </a:r>
            <a:r>
              <a:rPr lang="sk-SK"/>
              <a:t> </a:t>
            </a:r>
            <a:r>
              <a:rPr lang="sk-SK" b="1" err="1"/>
              <a:t>reviver</a:t>
            </a:r>
            <a:r>
              <a:rPr lang="sk-SK" b="1"/>
              <a:t> </a:t>
            </a:r>
            <a:r>
              <a:rPr lang="sk-SK" b="1" err="1"/>
              <a:t>function</a:t>
            </a:r>
            <a:r>
              <a:rPr lang="sk-SK" b="1"/>
              <a:t> </a:t>
            </a:r>
            <a:r>
              <a:rPr lang="sk-SK" err="1"/>
              <a:t>can</a:t>
            </a:r>
            <a:r>
              <a:rPr lang="sk-SK"/>
              <a:t> </a:t>
            </a:r>
            <a:r>
              <a:rPr lang="sk-SK" err="1"/>
              <a:t>be</a:t>
            </a:r>
            <a:r>
              <a:rPr lang="sk-SK"/>
              <a:t> </a:t>
            </a:r>
            <a:r>
              <a:rPr lang="sk-SK" err="1"/>
              <a:t>provided</a:t>
            </a:r>
            <a:r>
              <a:rPr lang="sk-SK"/>
              <a:t> to </a:t>
            </a:r>
            <a:r>
              <a:rPr lang="sk-SK" err="1"/>
              <a:t>perform</a:t>
            </a:r>
            <a:r>
              <a:rPr lang="sk-SK"/>
              <a:t> a </a:t>
            </a:r>
            <a:r>
              <a:rPr lang="sk-SK" err="1"/>
              <a:t>transformation</a:t>
            </a:r>
            <a:r>
              <a:rPr lang="sk-SK"/>
              <a:t> on </a:t>
            </a:r>
            <a:r>
              <a:rPr lang="sk-SK" err="1"/>
              <a:t>the</a:t>
            </a:r>
            <a:r>
              <a:rPr lang="sk-SK"/>
              <a:t> </a:t>
            </a:r>
            <a:r>
              <a:rPr lang="sk-SK" err="1"/>
              <a:t>resulting</a:t>
            </a:r>
            <a:r>
              <a:rPr lang="sk-SK"/>
              <a:t> </a:t>
            </a:r>
            <a:r>
              <a:rPr lang="sk-SK" err="1"/>
              <a:t>object</a:t>
            </a:r>
            <a:r>
              <a:rPr lang="sk-SK"/>
              <a:t> </a:t>
            </a:r>
            <a:r>
              <a:rPr lang="sk-SK" err="1"/>
              <a:t>before</a:t>
            </a:r>
            <a:r>
              <a:rPr lang="sk-SK"/>
              <a:t> </a:t>
            </a:r>
            <a:r>
              <a:rPr lang="sk-SK" err="1"/>
              <a:t>it</a:t>
            </a:r>
            <a:r>
              <a:rPr lang="sk-SK"/>
              <a:t> </a:t>
            </a:r>
            <a:r>
              <a:rPr lang="sk-SK" err="1"/>
              <a:t>is</a:t>
            </a:r>
            <a:r>
              <a:rPr lang="sk-SK"/>
              <a:t> </a:t>
            </a:r>
            <a:r>
              <a:rPr lang="sk-SK" err="1"/>
              <a:t>returned</a:t>
            </a:r>
            <a:r>
              <a:rPr lang="sk-SK"/>
              <a:t>.</a:t>
            </a:r>
          </a:p>
          <a:p>
            <a:endParaRPr lang="sk-SK"/>
          </a:p>
          <a:p>
            <a:endParaRPr lang="sk-SK"/>
          </a:p>
          <a:p>
            <a:r>
              <a:rPr lang="sk-SK" err="1"/>
              <a:t>The</a:t>
            </a:r>
            <a:r>
              <a:rPr lang="sk-SK"/>
              <a:t> </a:t>
            </a:r>
            <a:r>
              <a:rPr lang="sk-SK" b="1" err="1"/>
              <a:t>JSON.stringify</a:t>
            </a:r>
            <a:r>
              <a:rPr lang="sk-SK" b="1"/>
              <a:t>()</a:t>
            </a:r>
            <a:r>
              <a:rPr lang="sk-SK"/>
              <a:t> </a:t>
            </a:r>
            <a:r>
              <a:rPr lang="sk-SK" err="1"/>
              <a:t>method</a:t>
            </a:r>
            <a:r>
              <a:rPr lang="sk-SK"/>
              <a:t> </a:t>
            </a:r>
            <a:r>
              <a:rPr lang="sk-SK" err="1"/>
              <a:t>converts</a:t>
            </a:r>
            <a:r>
              <a:rPr lang="sk-SK"/>
              <a:t> a JavaScript </a:t>
            </a:r>
            <a:r>
              <a:rPr lang="sk-SK" err="1"/>
              <a:t>value</a:t>
            </a:r>
            <a:r>
              <a:rPr lang="sk-SK"/>
              <a:t> to a JSON </a:t>
            </a:r>
            <a:r>
              <a:rPr lang="sk-SK" err="1"/>
              <a:t>string</a:t>
            </a:r>
            <a:r>
              <a:rPr lang="sk-SK"/>
              <a:t>, </a:t>
            </a:r>
            <a:r>
              <a:rPr lang="sk-SK" err="1"/>
              <a:t>optionally</a:t>
            </a:r>
            <a:r>
              <a:rPr lang="sk-SK"/>
              <a:t> </a:t>
            </a:r>
            <a:r>
              <a:rPr lang="sk-SK" err="1"/>
              <a:t>replacing</a:t>
            </a:r>
            <a:r>
              <a:rPr lang="sk-SK"/>
              <a:t> </a:t>
            </a:r>
            <a:r>
              <a:rPr lang="sk-SK" err="1"/>
              <a:t>values</a:t>
            </a:r>
            <a:r>
              <a:rPr lang="sk-SK"/>
              <a:t> </a:t>
            </a:r>
            <a:r>
              <a:rPr lang="sk-SK" err="1"/>
              <a:t>if</a:t>
            </a:r>
            <a:r>
              <a:rPr lang="sk-SK"/>
              <a:t> a </a:t>
            </a:r>
            <a:r>
              <a:rPr lang="sk-SK" b="1" err="1"/>
              <a:t>replacer</a:t>
            </a:r>
            <a:r>
              <a:rPr lang="sk-SK" b="1"/>
              <a:t> </a:t>
            </a:r>
            <a:r>
              <a:rPr lang="sk-SK" b="1" err="1"/>
              <a:t>function</a:t>
            </a:r>
            <a:r>
              <a:rPr lang="sk-SK" b="1"/>
              <a:t> </a:t>
            </a:r>
            <a:r>
              <a:rPr lang="sk-SK" err="1"/>
              <a:t>is</a:t>
            </a:r>
            <a:r>
              <a:rPr lang="sk-SK"/>
              <a:t> </a:t>
            </a:r>
            <a:r>
              <a:rPr lang="sk-SK" err="1"/>
              <a:t>specified</a:t>
            </a:r>
            <a:r>
              <a:rPr lang="sk-SK"/>
              <a:t> or </a:t>
            </a:r>
            <a:r>
              <a:rPr lang="sk-SK" err="1"/>
              <a:t>optionally</a:t>
            </a:r>
            <a:r>
              <a:rPr lang="sk-SK"/>
              <a:t> </a:t>
            </a:r>
            <a:r>
              <a:rPr lang="sk-SK" err="1"/>
              <a:t>including</a:t>
            </a:r>
            <a:r>
              <a:rPr lang="sk-SK"/>
              <a:t> </a:t>
            </a:r>
            <a:r>
              <a:rPr lang="sk-SK" err="1"/>
              <a:t>only</a:t>
            </a:r>
            <a:r>
              <a:rPr lang="sk-SK"/>
              <a:t> </a:t>
            </a:r>
            <a:r>
              <a:rPr lang="sk-SK" err="1"/>
              <a:t>the</a:t>
            </a:r>
            <a:r>
              <a:rPr lang="sk-SK"/>
              <a:t> </a:t>
            </a:r>
            <a:r>
              <a:rPr lang="sk-SK" err="1"/>
              <a:t>specified</a:t>
            </a:r>
            <a:r>
              <a:rPr lang="sk-SK"/>
              <a:t> </a:t>
            </a:r>
            <a:r>
              <a:rPr lang="sk-SK" err="1"/>
              <a:t>properties</a:t>
            </a:r>
            <a:r>
              <a:rPr lang="sk-SK"/>
              <a:t> </a:t>
            </a:r>
            <a:r>
              <a:rPr lang="sk-SK" err="1"/>
              <a:t>if</a:t>
            </a:r>
            <a:r>
              <a:rPr lang="sk-SK"/>
              <a:t> a </a:t>
            </a:r>
            <a:r>
              <a:rPr lang="sk-SK" err="1"/>
              <a:t>replacer</a:t>
            </a:r>
            <a:r>
              <a:rPr lang="sk-SK"/>
              <a:t> </a:t>
            </a:r>
            <a:r>
              <a:rPr lang="sk-SK" err="1"/>
              <a:t>array</a:t>
            </a:r>
            <a:r>
              <a:rPr lang="sk-SK"/>
              <a:t> </a:t>
            </a:r>
            <a:r>
              <a:rPr lang="sk-SK" err="1"/>
              <a:t>is</a:t>
            </a:r>
            <a:r>
              <a:rPr lang="sk-SK"/>
              <a:t> </a:t>
            </a:r>
            <a:r>
              <a:rPr lang="sk-SK" err="1"/>
              <a:t>specified</a:t>
            </a:r>
            <a:r>
              <a:rPr lang="sk-SK"/>
              <a:t>.</a:t>
            </a:r>
            <a:endParaRPr lang="en-US"/>
          </a:p>
        </p:txBody>
      </p:sp>
      <p:pic>
        <p:nvPicPr>
          <p:cNvPr id="8" name="Picture 7">
            <a:extLst>
              <a:ext uri="{FF2B5EF4-FFF2-40B4-BE49-F238E27FC236}">
                <a16:creationId xmlns:a16="http://schemas.microsoft.com/office/drawing/2014/main" id="{3A686E25-D330-0847-A804-0B9839D37365}"/>
              </a:ext>
            </a:extLst>
          </p:cNvPr>
          <p:cNvPicPr>
            <a:picLocks noChangeAspect="1"/>
          </p:cNvPicPr>
          <p:nvPr/>
        </p:nvPicPr>
        <p:blipFill>
          <a:blip r:embed="rId3"/>
          <a:stretch>
            <a:fillRect/>
          </a:stretch>
        </p:blipFill>
        <p:spPr>
          <a:xfrm>
            <a:off x="6006461" y="1115336"/>
            <a:ext cx="5946788" cy="5167312"/>
          </a:xfrm>
          <a:prstGeom prst="rect">
            <a:avLst/>
          </a:prstGeom>
        </p:spPr>
      </p:pic>
      <p:pic>
        <p:nvPicPr>
          <p:cNvPr id="10" name="Picture 9">
            <a:extLst>
              <a:ext uri="{FF2B5EF4-FFF2-40B4-BE49-F238E27FC236}">
                <a16:creationId xmlns:a16="http://schemas.microsoft.com/office/drawing/2014/main" id="{399F596E-A014-4540-8E7A-9F4B875C3F20}"/>
              </a:ext>
            </a:extLst>
          </p:cNvPr>
          <p:cNvPicPr>
            <a:picLocks noChangeAspect="1"/>
          </p:cNvPicPr>
          <p:nvPr/>
        </p:nvPicPr>
        <p:blipFill>
          <a:blip r:embed="rId4"/>
          <a:stretch>
            <a:fillRect/>
          </a:stretch>
        </p:blipFill>
        <p:spPr>
          <a:xfrm>
            <a:off x="1016023" y="5910241"/>
            <a:ext cx="4160012" cy="347472"/>
          </a:xfrm>
          <a:prstGeom prst="rect">
            <a:avLst/>
          </a:prstGeom>
        </p:spPr>
      </p:pic>
      <p:pic>
        <p:nvPicPr>
          <p:cNvPr id="11" name="Picture 10">
            <a:extLst>
              <a:ext uri="{FF2B5EF4-FFF2-40B4-BE49-F238E27FC236}">
                <a16:creationId xmlns:a16="http://schemas.microsoft.com/office/drawing/2014/main" id="{6D59AE17-9E8C-3140-AA16-C0A2F0A72BD0}"/>
              </a:ext>
            </a:extLst>
          </p:cNvPr>
          <p:cNvPicPr>
            <a:picLocks noChangeAspect="1"/>
          </p:cNvPicPr>
          <p:nvPr/>
        </p:nvPicPr>
        <p:blipFill>
          <a:blip r:embed="rId5"/>
          <a:stretch>
            <a:fillRect/>
          </a:stretch>
        </p:blipFill>
        <p:spPr>
          <a:xfrm>
            <a:off x="1016023" y="4711037"/>
            <a:ext cx="2963164" cy="386080"/>
          </a:xfrm>
          <a:prstGeom prst="rect">
            <a:avLst/>
          </a:prstGeom>
        </p:spPr>
      </p:pic>
      <p:pic>
        <p:nvPicPr>
          <p:cNvPr id="9" name="Picture 8">
            <a:extLst>
              <a:ext uri="{FF2B5EF4-FFF2-40B4-BE49-F238E27FC236}">
                <a16:creationId xmlns:a16="http://schemas.microsoft.com/office/drawing/2014/main" id="{5FAC8BFB-D66F-2E4D-B27B-A2878331CDC5}"/>
              </a:ext>
            </a:extLst>
          </p:cNvPr>
          <p:cNvPicPr>
            <a:picLocks noChangeAspect="1"/>
          </p:cNvPicPr>
          <p:nvPr/>
        </p:nvPicPr>
        <p:blipFill>
          <a:blip r:embed="rId6"/>
          <a:stretch>
            <a:fillRect/>
          </a:stretch>
        </p:blipFill>
        <p:spPr>
          <a:xfrm>
            <a:off x="9785075" y="2234930"/>
            <a:ext cx="1748870" cy="1715873"/>
          </a:xfrm>
          <a:prstGeom prst="rect">
            <a:avLst/>
          </a:prstGeom>
        </p:spPr>
      </p:pic>
      <p:pic>
        <p:nvPicPr>
          <p:cNvPr id="12" name="Picture 11">
            <a:extLst>
              <a:ext uri="{FF2B5EF4-FFF2-40B4-BE49-F238E27FC236}">
                <a16:creationId xmlns:a16="http://schemas.microsoft.com/office/drawing/2014/main" id="{0F885394-E272-6944-9371-6158E9FE36D1}"/>
              </a:ext>
            </a:extLst>
          </p:cNvPr>
          <p:cNvPicPr>
            <a:picLocks noChangeAspect="1"/>
          </p:cNvPicPr>
          <p:nvPr/>
        </p:nvPicPr>
        <p:blipFill>
          <a:blip r:embed="rId7"/>
          <a:stretch>
            <a:fillRect/>
          </a:stretch>
        </p:blipFill>
        <p:spPr>
          <a:xfrm>
            <a:off x="9788693" y="586651"/>
            <a:ext cx="1742944" cy="1729166"/>
          </a:xfrm>
          <a:prstGeom prst="rect">
            <a:avLst/>
          </a:prstGeom>
        </p:spPr>
      </p:pic>
    </p:spTree>
    <p:extLst>
      <p:ext uri="{BB962C8B-B14F-4D97-AF65-F5344CB8AC3E}">
        <p14:creationId xmlns:p14="http://schemas.microsoft.com/office/powerpoint/2010/main" val="2390618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65EE9C-DFDB-594F-AD39-CD9A727E19BA}"/>
              </a:ext>
            </a:extLst>
          </p:cNvPr>
          <p:cNvPicPr>
            <a:picLocks noChangeAspect="1"/>
          </p:cNvPicPr>
          <p:nvPr/>
        </p:nvPicPr>
        <p:blipFill>
          <a:blip r:embed="rId2"/>
          <a:stretch>
            <a:fillRect/>
          </a:stretch>
        </p:blipFill>
        <p:spPr>
          <a:xfrm>
            <a:off x="4927183" y="365124"/>
            <a:ext cx="7125613" cy="6047927"/>
          </a:xfrm>
          <a:prstGeom prst="rect">
            <a:avLst/>
          </a:prstGeom>
        </p:spPr>
      </p:pic>
      <p:sp>
        <p:nvSpPr>
          <p:cNvPr id="2" name="Title 1">
            <a:extLst>
              <a:ext uri="{FF2B5EF4-FFF2-40B4-BE49-F238E27FC236}">
                <a16:creationId xmlns:a16="http://schemas.microsoft.com/office/drawing/2014/main" id="{A59BA79A-370B-4744-9686-FB30A6232473}"/>
              </a:ext>
            </a:extLst>
          </p:cNvPr>
          <p:cNvSpPr>
            <a:spLocks noGrp="1"/>
          </p:cNvSpPr>
          <p:nvPr>
            <p:ph type="title"/>
          </p:nvPr>
        </p:nvSpPr>
        <p:spPr/>
        <p:txBody>
          <a:bodyPr/>
          <a:lstStyle/>
          <a:p>
            <a:r>
              <a:rPr lang="en-US"/>
              <a:t>Traversal</a:t>
            </a:r>
          </a:p>
        </p:txBody>
      </p:sp>
      <p:sp>
        <p:nvSpPr>
          <p:cNvPr id="3" name="Content Placeholder 2">
            <a:extLst>
              <a:ext uri="{FF2B5EF4-FFF2-40B4-BE49-F238E27FC236}">
                <a16:creationId xmlns:a16="http://schemas.microsoft.com/office/drawing/2014/main" id="{0AE3FF1B-F9E2-A848-87D2-2DB06F827036}"/>
              </a:ext>
            </a:extLst>
          </p:cNvPr>
          <p:cNvSpPr>
            <a:spLocks noGrp="1"/>
          </p:cNvSpPr>
          <p:nvPr>
            <p:ph idx="1"/>
          </p:nvPr>
        </p:nvSpPr>
        <p:spPr>
          <a:xfrm>
            <a:off x="733269" y="1690688"/>
            <a:ext cx="3808752" cy="4351338"/>
          </a:xfrm>
        </p:spPr>
        <p:txBody>
          <a:bodyPr>
            <a:normAutofit fontScale="92500" lnSpcReduction="10000"/>
          </a:bodyPr>
          <a:lstStyle/>
          <a:p>
            <a:r>
              <a:rPr lang="en-US"/>
              <a:t>separate </a:t>
            </a:r>
            <a:r>
              <a:rPr lang="en-US" b="1"/>
              <a:t>traverse</a:t>
            </a:r>
            <a:r>
              <a:rPr lang="en-US"/>
              <a:t> algorithm and </a:t>
            </a:r>
            <a:r>
              <a:rPr lang="en-US" b="1"/>
              <a:t>visitor method</a:t>
            </a:r>
          </a:p>
          <a:p>
            <a:r>
              <a:rPr lang="en-US"/>
              <a:t>implementation is usually </a:t>
            </a:r>
            <a:r>
              <a:rPr lang="en-US" b="1"/>
              <a:t>recursive</a:t>
            </a:r>
          </a:p>
          <a:p>
            <a:r>
              <a:rPr lang="en-US"/>
              <a:t>based on </a:t>
            </a:r>
            <a:r>
              <a:rPr lang="en-US" b="1"/>
              <a:t>"object properties" APIs</a:t>
            </a:r>
            <a:r>
              <a:rPr lang="en-US"/>
              <a:t> (see objects lesson)</a:t>
            </a:r>
          </a:p>
          <a:p>
            <a:r>
              <a:rPr lang="en-US"/>
              <a:t>sample implementation simulating </a:t>
            </a:r>
            <a:r>
              <a:rPr lang="en-US" err="1"/>
              <a:t>postOrder</a:t>
            </a:r>
            <a:r>
              <a:rPr lang="en-US"/>
              <a:t> on JS object tree</a:t>
            </a:r>
          </a:p>
        </p:txBody>
      </p:sp>
      <p:pic>
        <p:nvPicPr>
          <p:cNvPr id="10" name="Picture 9">
            <a:extLst>
              <a:ext uri="{FF2B5EF4-FFF2-40B4-BE49-F238E27FC236}">
                <a16:creationId xmlns:a16="http://schemas.microsoft.com/office/drawing/2014/main" id="{0D080DFA-D643-8E4D-9D67-D1C8313AE493}"/>
              </a:ext>
            </a:extLst>
          </p:cNvPr>
          <p:cNvPicPr>
            <a:picLocks noChangeAspect="1"/>
          </p:cNvPicPr>
          <p:nvPr/>
        </p:nvPicPr>
        <p:blipFill>
          <a:blip r:embed="rId3"/>
          <a:stretch>
            <a:fillRect/>
          </a:stretch>
        </p:blipFill>
        <p:spPr>
          <a:xfrm>
            <a:off x="4927184" y="462588"/>
            <a:ext cx="7125613" cy="2465883"/>
          </a:xfrm>
          <a:prstGeom prst="rect">
            <a:avLst/>
          </a:prstGeom>
        </p:spPr>
      </p:pic>
      <p:pic>
        <p:nvPicPr>
          <p:cNvPr id="12" name="Picture 11">
            <a:extLst>
              <a:ext uri="{FF2B5EF4-FFF2-40B4-BE49-F238E27FC236}">
                <a16:creationId xmlns:a16="http://schemas.microsoft.com/office/drawing/2014/main" id="{1CC2FAAD-0F52-CC4F-89F6-3270E593D566}"/>
              </a:ext>
            </a:extLst>
          </p:cNvPr>
          <p:cNvPicPr>
            <a:picLocks noChangeAspect="1"/>
          </p:cNvPicPr>
          <p:nvPr/>
        </p:nvPicPr>
        <p:blipFill>
          <a:blip r:embed="rId4"/>
          <a:stretch>
            <a:fillRect/>
          </a:stretch>
        </p:blipFill>
        <p:spPr>
          <a:xfrm>
            <a:off x="4927182" y="3269457"/>
            <a:ext cx="7125613" cy="906370"/>
          </a:xfrm>
          <a:prstGeom prst="rect">
            <a:avLst/>
          </a:prstGeom>
        </p:spPr>
      </p:pic>
      <p:pic>
        <p:nvPicPr>
          <p:cNvPr id="13" name="Picture 12">
            <a:extLst>
              <a:ext uri="{FF2B5EF4-FFF2-40B4-BE49-F238E27FC236}">
                <a16:creationId xmlns:a16="http://schemas.microsoft.com/office/drawing/2014/main" id="{51D9D3B8-3D84-DB42-93F5-3E2B973F1678}"/>
              </a:ext>
            </a:extLst>
          </p:cNvPr>
          <p:cNvPicPr>
            <a:picLocks noChangeAspect="1"/>
          </p:cNvPicPr>
          <p:nvPr/>
        </p:nvPicPr>
        <p:blipFill>
          <a:blip r:embed="rId5"/>
          <a:stretch>
            <a:fillRect/>
          </a:stretch>
        </p:blipFill>
        <p:spPr>
          <a:xfrm>
            <a:off x="4927182" y="4519615"/>
            <a:ext cx="6906344" cy="1875797"/>
          </a:xfrm>
          <a:prstGeom prst="rect">
            <a:avLst/>
          </a:prstGeom>
        </p:spPr>
      </p:pic>
      <p:cxnSp>
        <p:nvCxnSpPr>
          <p:cNvPr id="15" name="Straight Connector 14">
            <a:extLst>
              <a:ext uri="{FF2B5EF4-FFF2-40B4-BE49-F238E27FC236}">
                <a16:creationId xmlns:a16="http://schemas.microsoft.com/office/drawing/2014/main" id="{7E50C8A0-A3D9-3946-9756-2D46CFC378F3}"/>
              </a:ext>
            </a:extLst>
          </p:cNvPr>
          <p:cNvCxnSpPr/>
          <p:nvPr/>
        </p:nvCxnSpPr>
        <p:spPr>
          <a:xfrm>
            <a:off x="5636302" y="1690688"/>
            <a:ext cx="1034321"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DF539B-E029-5346-AE5D-2387788071E8}"/>
              </a:ext>
            </a:extLst>
          </p:cNvPr>
          <p:cNvCxnSpPr/>
          <p:nvPr/>
        </p:nvCxnSpPr>
        <p:spPr>
          <a:xfrm>
            <a:off x="6208427" y="2667547"/>
            <a:ext cx="1034321"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51CA6A2-87F5-FA44-80DF-900971DCB6BF}"/>
              </a:ext>
            </a:extLst>
          </p:cNvPr>
          <p:cNvCxnSpPr/>
          <p:nvPr/>
        </p:nvCxnSpPr>
        <p:spPr>
          <a:xfrm>
            <a:off x="5578839" y="1935527"/>
            <a:ext cx="1034321"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0" name="Right Arrow 19">
            <a:extLst>
              <a:ext uri="{FF2B5EF4-FFF2-40B4-BE49-F238E27FC236}">
                <a16:creationId xmlns:a16="http://schemas.microsoft.com/office/drawing/2014/main" id="{BD4DF09A-7D4F-DD47-B9AD-51BB8980AF38}"/>
              </a:ext>
            </a:extLst>
          </p:cNvPr>
          <p:cNvSpPr/>
          <p:nvPr/>
        </p:nvSpPr>
        <p:spPr>
          <a:xfrm>
            <a:off x="4683786" y="3557325"/>
            <a:ext cx="486789" cy="372205"/>
          </a:xfrm>
          <a:prstGeom prst="rightArrow">
            <a:avLst/>
          </a:prstGeom>
          <a:solidFill>
            <a:schemeClr val="accent6">
              <a:lumMod val="40000"/>
              <a:lumOff val="6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602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65EE9C-DFDB-594F-AD39-CD9A727E19BA}"/>
              </a:ext>
            </a:extLst>
          </p:cNvPr>
          <p:cNvPicPr>
            <a:picLocks noChangeAspect="1"/>
          </p:cNvPicPr>
          <p:nvPr/>
        </p:nvPicPr>
        <p:blipFill>
          <a:blip r:embed="rId2"/>
          <a:stretch>
            <a:fillRect/>
          </a:stretch>
        </p:blipFill>
        <p:spPr>
          <a:xfrm>
            <a:off x="4927183" y="365124"/>
            <a:ext cx="7125613" cy="6047927"/>
          </a:xfrm>
          <a:prstGeom prst="rect">
            <a:avLst/>
          </a:prstGeom>
        </p:spPr>
      </p:pic>
      <p:sp>
        <p:nvSpPr>
          <p:cNvPr id="2" name="Title 1">
            <a:extLst>
              <a:ext uri="{FF2B5EF4-FFF2-40B4-BE49-F238E27FC236}">
                <a16:creationId xmlns:a16="http://schemas.microsoft.com/office/drawing/2014/main" id="{A59BA79A-370B-4744-9686-FB30A6232473}"/>
              </a:ext>
            </a:extLst>
          </p:cNvPr>
          <p:cNvSpPr>
            <a:spLocks noGrp="1"/>
          </p:cNvSpPr>
          <p:nvPr>
            <p:ph type="title"/>
          </p:nvPr>
        </p:nvSpPr>
        <p:spPr/>
        <p:txBody>
          <a:bodyPr/>
          <a:lstStyle/>
          <a:p>
            <a:r>
              <a:rPr lang="en-US"/>
              <a:t>Traversal</a:t>
            </a:r>
          </a:p>
        </p:txBody>
      </p:sp>
      <p:sp>
        <p:nvSpPr>
          <p:cNvPr id="3" name="Content Placeholder 2">
            <a:extLst>
              <a:ext uri="{FF2B5EF4-FFF2-40B4-BE49-F238E27FC236}">
                <a16:creationId xmlns:a16="http://schemas.microsoft.com/office/drawing/2014/main" id="{0AE3FF1B-F9E2-A848-87D2-2DB06F827036}"/>
              </a:ext>
            </a:extLst>
          </p:cNvPr>
          <p:cNvSpPr>
            <a:spLocks noGrp="1"/>
          </p:cNvSpPr>
          <p:nvPr>
            <p:ph idx="1"/>
          </p:nvPr>
        </p:nvSpPr>
        <p:spPr>
          <a:xfrm>
            <a:off x="733269" y="1690688"/>
            <a:ext cx="3808752" cy="4351338"/>
          </a:xfrm>
        </p:spPr>
        <p:txBody>
          <a:bodyPr>
            <a:normAutofit/>
          </a:bodyPr>
          <a:lstStyle/>
          <a:p>
            <a:r>
              <a:rPr lang="en-US" dirty="0"/>
              <a:t>implementing something else ? call appropriate </a:t>
            </a:r>
            <a:r>
              <a:rPr lang="en-US" b="1" dirty="0"/>
              <a:t>traverse</a:t>
            </a:r>
            <a:r>
              <a:rPr lang="en-US" dirty="0"/>
              <a:t> with </a:t>
            </a:r>
            <a:r>
              <a:rPr lang="en-US" b="1" dirty="0"/>
              <a:t>change visitor function </a:t>
            </a:r>
          </a:p>
          <a:p>
            <a:r>
              <a:rPr lang="en-US" dirty="0"/>
              <a:t>example of </a:t>
            </a:r>
            <a:r>
              <a:rPr lang="en-US" dirty="0" err="1"/>
              <a:t>deepFreeze</a:t>
            </a:r>
            <a:r>
              <a:rPr lang="en-US" dirty="0"/>
              <a:t> </a:t>
            </a:r>
          </a:p>
          <a:p>
            <a:r>
              <a:rPr lang="en-US" dirty="0"/>
              <a:t>freeze – </a:t>
            </a:r>
            <a:r>
              <a:rPr lang="en-US" dirty="0" err="1"/>
              <a:t>postOrder</a:t>
            </a:r>
            <a:r>
              <a:rPr lang="en-US" dirty="0"/>
              <a:t> </a:t>
            </a:r>
            <a:r>
              <a:rPr lang="en-US" dirty="0" err="1"/>
              <a:t>alebo</a:t>
            </a:r>
            <a:r>
              <a:rPr lang="en-US" dirty="0"/>
              <a:t> </a:t>
            </a:r>
            <a:r>
              <a:rPr lang="en-US" dirty="0" err="1"/>
              <a:t>preOrder</a:t>
            </a:r>
            <a:r>
              <a:rPr lang="en-US" dirty="0"/>
              <a:t> ?</a:t>
            </a:r>
          </a:p>
          <a:p>
            <a:r>
              <a:rPr lang="en-US" dirty="0"/>
              <a:t>can </a:t>
            </a:r>
            <a:r>
              <a:rPr lang="en-US" b="1" dirty="0"/>
              <a:t>visitor</a:t>
            </a:r>
            <a:r>
              <a:rPr lang="en-US" dirty="0"/>
              <a:t> be improved ?</a:t>
            </a:r>
          </a:p>
        </p:txBody>
      </p:sp>
      <p:pic>
        <p:nvPicPr>
          <p:cNvPr id="8" name="Picture 7">
            <a:extLst>
              <a:ext uri="{FF2B5EF4-FFF2-40B4-BE49-F238E27FC236}">
                <a16:creationId xmlns:a16="http://schemas.microsoft.com/office/drawing/2014/main" id="{8819CD22-A914-E84F-9CE1-A8C3C69A7E5A}"/>
              </a:ext>
            </a:extLst>
          </p:cNvPr>
          <p:cNvPicPr>
            <a:picLocks noChangeAspect="1"/>
          </p:cNvPicPr>
          <p:nvPr/>
        </p:nvPicPr>
        <p:blipFill>
          <a:blip r:embed="rId3"/>
          <a:stretch>
            <a:fillRect/>
          </a:stretch>
        </p:blipFill>
        <p:spPr>
          <a:xfrm>
            <a:off x="4927182" y="574721"/>
            <a:ext cx="7125613" cy="906370"/>
          </a:xfrm>
          <a:prstGeom prst="rect">
            <a:avLst/>
          </a:prstGeom>
        </p:spPr>
      </p:pic>
      <p:pic>
        <p:nvPicPr>
          <p:cNvPr id="4" name="Picture 3">
            <a:extLst>
              <a:ext uri="{FF2B5EF4-FFF2-40B4-BE49-F238E27FC236}">
                <a16:creationId xmlns:a16="http://schemas.microsoft.com/office/drawing/2014/main" id="{74A69EEF-E403-3E42-8259-80806C79CD22}"/>
              </a:ext>
            </a:extLst>
          </p:cNvPr>
          <p:cNvPicPr>
            <a:picLocks noChangeAspect="1"/>
          </p:cNvPicPr>
          <p:nvPr/>
        </p:nvPicPr>
        <p:blipFill>
          <a:blip r:embed="rId4"/>
          <a:stretch>
            <a:fillRect/>
          </a:stretch>
        </p:blipFill>
        <p:spPr>
          <a:xfrm>
            <a:off x="4927182" y="2142061"/>
            <a:ext cx="6915048" cy="1829663"/>
          </a:xfrm>
          <a:prstGeom prst="rect">
            <a:avLst/>
          </a:prstGeom>
        </p:spPr>
      </p:pic>
      <p:pic>
        <p:nvPicPr>
          <p:cNvPr id="14" name="Picture 13">
            <a:extLst>
              <a:ext uri="{FF2B5EF4-FFF2-40B4-BE49-F238E27FC236}">
                <a16:creationId xmlns:a16="http://schemas.microsoft.com/office/drawing/2014/main" id="{372A35F8-26ED-B242-899B-74C4EDAF6573}"/>
              </a:ext>
            </a:extLst>
          </p:cNvPr>
          <p:cNvPicPr>
            <a:picLocks noChangeAspect="1"/>
          </p:cNvPicPr>
          <p:nvPr/>
        </p:nvPicPr>
        <p:blipFill>
          <a:blip r:embed="rId5"/>
          <a:stretch>
            <a:fillRect/>
          </a:stretch>
        </p:blipFill>
        <p:spPr>
          <a:xfrm>
            <a:off x="4927182" y="4519615"/>
            <a:ext cx="6906344" cy="1875797"/>
          </a:xfrm>
          <a:prstGeom prst="rect">
            <a:avLst/>
          </a:prstGeom>
        </p:spPr>
      </p:pic>
      <p:sp>
        <p:nvSpPr>
          <p:cNvPr id="15" name="Right Arrow 14">
            <a:extLst>
              <a:ext uri="{FF2B5EF4-FFF2-40B4-BE49-F238E27FC236}">
                <a16:creationId xmlns:a16="http://schemas.microsoft.com/office/drawing/2014/main" id="{03F8EA99-D35F-7749-AB22-D5D0CCEB999A}"/>
              </a:ext>
            </a:extLst>
          </p:cNvPr>
          <p:cNvSpPr/>
          <p:nvPr/>
        </p:nvSpPr>
        <p:spPr>
          <a:xfrm>
            <a:off x="4542021" y="858435"/>
            <a:ext cx="486789" cy="372205"/>
          </a:xfrm>
          <a:prstGeom prst="rightArrow">
            <a:avLst/>
          </a:prstGeom>
          <a:solidFill>
            <a:schemeClr val="accent6">
              <a:lumMod val="40000"/>
              <a:lumOff val="6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F72AB9E9-EB15-494B-8905-E55C35183F88}"/>
              </a:ext>
            </a:extLst>
          </p:cNvPr>
          <p:cNvSpPr/>
          <p:nvPr/>
        </p:nvSpPr>
        <p:spPr>
          <a:xfrm>
            <a:off x="4522448" y="3088319"/>
            <a:ext cx="486789" cy="372205"/>
          </a:xfrm>
          <a:prstGeom prst="rightArrow">
            <a:avLst/>
          </a:prstGeom>
          <a:solidFill>
            <a:schemeClr val="accent6">
              <a:lumMod val="40000"/>
              <a:lumOff val="6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792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65EE9C-DFDB-594F-AD39-CD9A727E19BA}"/>
              </a:ext>
            </a:extLst>
          </p:cNvPr>
          <p:cNvPicPr>
            <a:picLocks noChangeAspect="1"/>
          </p:cNvPicPr>
          <p:nvPr/>
        </p:nvPicPr>
        <p:blipFill>
          <a:blip r:embed="rId2"/>
          <a:stretch>
            <a:fillRect/>
          </a:stretch>
        </p:blipFill>
        <p:spPr>
          <a:xfrm>
            <a:off x="4927183" y="365124"/>
            <a:ext cx="7125613" cy="6047927"/>
          </a:xfrm>
          <a:prstGeom prst="rect">
            <a:avLst/>
          </a:prstGeom>
        </p:spPr>
      </p:pic>
      <p:sp>
        <p:nvSpPr>
          <p:cNvPr id="2" name="Title 1">
            <a:extLst>
              <a:ext uri="{FF2B5EF4-FFF2-40B4-BE49-F238E27FC236}">
                <a16:creationId xmlns:a16="http://schemas.microsoft.com/office/drawing/2014/main" id="{A59BA79A-370B-4744-9686-FB30A6232473}"/>
              </a:ext>
            </a:extLst>
          </p:cNvPr>
          <p:cNvSpPr>
            <a:spLocks noGrp="1"/>
          </p:cNvSpPr>
          <p:nvPr>
            <p:ph type="title"/>
          </p:nvPr>
        </p:nvSpPr>
        <p:spPr>
          <a:xfrm>
            <a:off x="838200" y="365125"/>
            <a:ext cx="3329066" cy="1325563"/>
          </a:xfrm>
        </p:spPr>
        <p:txBody>
          <a:bodyPr>
            <a:normAutofit/>
          </a:bodyPr>
          <a:lstStyle/>
          <a:p>
            <a:r>
              <a:rPr lang="en-US" sz="3600" err="1"/>
              <a:t>npm</a:t>
            </a:r>
            <a:r>
              <a:rPr lang="en-US" sz="3600"/>
              <a:t> traverse</a:t>
            </a:r>
          </a:p>
        </p:txBody>
      </p:sp>
      <p:sp>
        <p:nvSpPr>
          <p:cNvPr id="3" name="Content Placeholder 2">
            <a:extLst>
              <a:ext uri="{FF2B5EF4-FFF2-40B4-BE49-F238E27FC236}">
                <a16:creationId xmlns:a16="http://schemas.microsoft.com/office/drawing/2014/main" id="{0AE3FF1B-F9E2-A848-87D2-2DB06F827036}"/>
              </a:ext>
            </a:extLst>
          </p:cNvPr>
          <p:cNvSpPr>
            <a:spLocks noGrp="1"/>
          </p:cNvSpPr>
          <p:nvPr>
            <p:ph idx="1"/>
          </p:nvPr>
        </p:nvSpPr>
        <p:spPr>
          <a:xfrm>
            <a:off x="733269" y="1690688"/>
            <a:ext cx="3808752" cy="4351338"/>
          </a:xfrm>
        </p:spPr>
        <p:txBody>
          <a:bodyPr>
            <a:normAutofit/>
          </a:bodyPr>
          <a:lstStyle/>
          <a:p>
            <a:r>
              <a:rPr lang="en-US"/>
              <a:t>3</a:t>
            </a:r>
            <a:r>
              <a:rPr lang="en-US" baseline="30000"/>
              <a:t>rd</a:t>
            </a:r>
            <a:r>
              <a:rPr lang="en-US"/>
              <a:t> party library</a:t>
            </a:r>
          </a:p>
          <a:p>
            <a:r>
              <a:rPr lang="en-US" err="1"/>
              <a:t>preOrder</a:t>
            </a:r>
            <a:r>
              <a:rPr lang="en-US"/>
              <a:t> with hooks</a:t>
            </a:r>
          </a:p>
          <a:p>
            <a:r>
              <a:rPr lang="en-US" err="1"/>
              <a:t>forEach</a:t>
            </a:r>
            <a:r>
              <a:rPr lang="en-US"/>
              <a:t>, map, reduce for even more semantic operations on traversal</a:t>
            </a:r>
          </a:p>
          <a:p>
            <a:r>
              <a:rPr lang="en-US"/>
              <a:t>instead of </a:t>
            </a:r>
            <a:r>
              <a:rPr lang="en-US" err="1"/>
              <a:t>params</a:t>
            </a:r>
            <a:r>
              <a:rPr lang="en-US"/>
              <a:t> uses this context, with all </a:t>
            </a:r>
            <a:r>
              <a:rPr lang="en-US" err="1"/>
              <a:t>infos</a:t>
            </a:r>
            <a:r>
              <a:rPr lang="en-US"/>
              <a:t> (key, value, parent, level, </a:t>
            </a:r>
            <a:r>
              <a:rPr lang="en-US" err="1"/>
              <a:t>isLeaf</a:t>
            </a:r>
            <a:r>
              <a:rPr lang="en-US"/>
              <a:t>) </a:t>
            </a:r>
          </a:p>
        </p:txBody>
      </p:sp>
      <p:pic>
        <p:nvPicPr>
          <p:cNvPr id="5" name="Picture 4">
            <a:extLst>
              <a:ext uri="{FF2B5EF4-FFF2-40B4-BE49-F238E27FC236}">
                <a16:creationId xmlns:a16="http://schemas.microsoft.com/office/drawing/2014/main" id="{52501FC1-D030-C143-BADE-C47F5F876FEE}"/>
              </a:ext>
            </a:extLst>
          </p:cNvPr>
          <p:cNvPicPr>
            <a:picLocks noChangeAspect="1"/>
          </p:cNvPicPr>
          <p:nvPr/>
        </p:nvPicPr>
        <p:blipFill>
          <a:blip r:embed="rId3"/>
          <a:stretch>
            <a:fillRect/>
          </a:stretch>
        </p:blipFill>
        <p:spPr>
          <a:xfrm>
            <a:off x="5301938" y="722131"/>
            <a:ext cx="6256873" cy="5241197"/>
          </a:xfrm>
          <a:prstGeom prst="rect">
            <a:avLst/>
          </a:prstGeom>
        </p:spPr>
      </p:pic>
      <p:sp>
        <p:nvSpPr>
          <p:cNvPr id="6" name="Rectangle 5">
            <a:extLst>
              <a:ext uri="{FF2B5EF4-FFF2-40B4-BE49-F238E27FC236}">
                <a16:creationId xmlns:a16="http://schemas.microsoft.com/office/drawing/2014/main" id="{A565883E-7142-664B-B6FB-5B69613AB75B}"/>
              </a:ext>
            </a:extLst>
          </p:cNvPr>
          <p:cNvSpPr/>
          <p:nvPr/>
        </p:nvSpPr>
        <p:spPr>
          <a:xfrm>
            <a:off x="587487" y="6228129"/>
            <a:ext cx="3959738" cy="369332"/>
          </a:xfrm>
          <a:prstGeom prst="rect">
            <a:avLst/>
          </a:prstGeom>
        </p:spPr>
        <p:txBody>
          <a:bodyPr wrap="none">
            <a:spAutoFit/>
          </a:bodyPr>
          <a:lstStyle/>
          <a:p>
            <a:r>
              <a:rPr lang="en-US">
                <a:hlinkClick r:id="rId4"/>
              </a:rPr>
              <a:t>https://github.com/substack/js-traverse</a:t>
            </a:r>
            <a:endParaRPr lang="en-US"/>
          </a:p>
        </p:txBody>
      </p:sp>
      <p:sp>
        <p:nvSpPr>
          <p:cNvPr id="12" name="Right Arrow 11">
            <a:extLst>
              <a:ext uri="{FF2B5EF4-FFF2-40B4-BE49-F238E27FC236}">
                <a16:creationId xmlns:a16="http://schemas.microsoft.com/office/drawing/2014/main" id="{F59E9DBF-AAFE-DF46-ADC9-0917344C6229}"/>
              </a:ext>
            </a:extLst>
          </p:cNvPr>
          <p:cNvSpPr/>
          <p:nvPr/>
        </p:nvSpPr>
        <p:spPr>
          <a:xfrm rot="10800000">
            <a:off x="7392501" y="3429000"/>
            <a:ext cx="486789" cy="372205"/>
          </a:xfrm>
          <a:prstGeom prst="rightArrow">
            <a:avLst/>
          </a:prstGeom>
          <a:solidFill>
            <a:schemeClr val="accent6">
              <a:lumMod val="40000"/>
              <a:lumOff val="6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AAAC198-EA92-3943-94A3-B18022ED6BA7}"/>
              </a:ext>
            </a:extLst>
          </p:cNvPr>
          <p:cNvCxnSpPr>
            <a:cxnSpLocks/>
          </p:cNvCxnSpPr>
          <p:nvPr/>
        </p:nvCxnSpPr>
        <p:spPr>
          <a:xfrm>
            <a:off x="6096000" y="2555580"/>
            <a:ext cx="37011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8009F2-F30A-7C49-91D7-BDFB68B45F00}"/>
              </a:ext>
            </a:extLst>
          </p:cNvPr>
          <p:cNvCxnSpPr>
            <a:cxnSpLocks/>
          </p:cNvCxnSpPr>
          <p:nvPr/>
        </p:nvCxnSpPr>
        <p:spPr>
          <a:xfrm>
            <a:off x="5389983" y="1634960"/>
            <a:ext cx="1533331"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443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6D2E-B171-EE4F-AD20-FAA088A2A328}"/>
              </a:ext>
            </a:extLst>
          </p:cNvPr>
          <p:cNvSpPr>
            <a:spLocks noGrp="1"/>
          </p:cNvSpPr>
          <p:nvPr>
            <p:ph type="title"/>
          </p:nvPr>
        </p:nvSpPr>
        <p:spPr/>
        <p:txBody>
          <a:bodyPr/>
          <a:lstStyle/>
          <a:p>
            <a:r>
              <a:rPr lang="en-US"/>
              <a:t>Traversal libraries</a:t>
            </a:r>
          </a:p>
        </p:txBody>
      </p:sp>
      <p:sp>
        <p:nvSpPr>
          <p:cNvPr id="3" name="Content Placeholder 2">
            <a:extLst>
              <a:ext uri="{FF2B5EF4-FFF2-40B4-BE49-F238E27FC236}">
                <a16:creationId xmlns:a16="http://schemas.microsoft.com/office/drawing/2014/main" id="{7DB098FF-78EF-4742-A6E0-1E78E7CED131}"/>
              </a:ext>
            </a:extLst>
          </p:cNvPr>
          <p:cNvSpPr>
            <a:spLocks noGrp="1"/>
          </p:cNvSpPr>
          <p:nvPr>
            <p:ph idx="1"/>
          </p:nvPr>
        </p:nvSpPr>
        <p:spPr/>
        <p:txBody>
          <a:bodyPr>
            <a:normAutofit/>
          </a:bodyPr>
          <a:lstStyle/>
          <a:p>
            <a:pPr marL="457200" lvl="1" indent="0">
              <a:buNone/>
            </a:pPr>
            <a:r>
              <a:rPr lang="en-US" dirty="0"/>
              <a:t>other interesting libs:</a:t>
            </a:r>
          </a:p>
          <a:p>
            <a:r>
              <a:rPr lang="en-US" dirty="0">
                <a:hlinkClick r:id="rId2"/>
              </a:rPr>
              <a:t>https://github.com/nervgh/recursive-iterator</a:t>
            </a:r>
            <a:endParaRPr lang="en-US" dirty="0"/>
          </a:p>
          <a:p>
            <a:pPr lvl="1"/>
            <a:r>
              <a:rPr lang="en-US" b="1" dirty="0"/>
              <a:t>iterator </a:t>
            </a:r>
            <a:r>
              <a:rPr lang="en-US" b="1" dirty="0" err="1"/>
              <a:t>api</a:t>
            </a:r>
            <a:r>
              <a:rPr lang="en-US" b="1" dirty="0"/>
              <a:t> </a:t>
            </a:r>
            <a:r>
              <a:rPr lang="en-US" dirty="0"/>
              <a:t>for vertical, horizontal (</a:t>
            </a:r>
            <a:r>
              <a:rPr lang="en-US" dirty="0" err="1"/>
              <a:t>preOrder</a:t>
            </a:r>
            <a:r>
              <a:rPr lang="en-US" dirty="0"/>
              <a:t>, </a:t>
            </a:r>
            <a:r>
              <a:rPr lang="en-US" dirty="0" err="1"/>
              <a:t>levelOrder</a:t>
            </a:r>
            <a:r>
              <a:rPr lang="en-US" dirty="0"/>
              <a:t>, seems to have no support for </a:t>
            </a:r>
            <a:r>
              <a:rPr lang="en-US" dirty="0" err="1"/>
              <a:t>postOrder</a:t>
            </a:r>
            <a:r>
              <a:rPr lang="en-US" dirty="0"/>
              <a:t>), </a:t>
            </a:r>
            <a:r>
              <a:rPr lang="en-US" dirty="0" err="1"/>
              <a:t>nedaju</a:t>
            </a:r>
            <a:r>
              <a:rPr lang="en-US" dirty="0"/>
              <a:t> </a:t>
            </a:r>
            <a:r>
              <a:rPr lang="en-US" dirty="0" err="1"/>
              <a:t>si</a:t>
            </a:r>
            <a:r>
              <a:rPr lang="en-US" dirty="0"/>
              <a:t> </a:t>
            </a:r>
            <a:r>
              <a:rPr lang="en-US" dirty="0" err="1"/>
              <a:t>pokoj</a:t>
            </a:r>
            <a:r>
              <a:rPr lang="en-US" dirty="0"/>
              <a:t> ty </a:t>
            </a:r>
            <a:r>
              <a:rPr lang="en-US" dirty="0" err="1"/>
              <a:t>zastancovia</a:t>
            </a:r>
            <a:r>
              <a:rPr lang="en-US" dirty="0"/>
              <a:t> pull API a for </a:t>
            </a:r>
            <a:r>
              <a:rPr lang="en-US" dirty="0" err="1"/>
              <a:t>cyklov</a:t>
            </a:r>
            <a:r>
              <a:rPr lang="en-US" dirty="0"/>
              <a:t> ;-))</a:t>
            </a:r>
          </a:p>
          <a:p>
            <a:pPr lvl="1"/>
            <a:r>
              <a:rPr lang="en-US" dirty="0"/>
              <a:t>Sample: 04-objects-in-fp/03-traversal/03-npm-recursive-iterator.js</a:t>
            </a:r>
          </a:p>
          <a:p>
            <a:r>
              <a:rPr lang="en-US" dirty="0">
                <a:hlinkClick r:id="rId3"/>
              </a:rPr>
              <a:t>https://github.com/ainthek/js-tree-travesal</a:t>
            </a:r>
            <a:endParaRPr lang="en-US" dirty="0"/>
          </a:p>
          <a:p>
            <a:pPr lvl="1"/>
            <a:r>
              <a:rPr lang="en-US" dirty="0"/>
              <a:t>my old project with skeleton </a:t>
            </a:r>
            <a:r>
              <a:rPr lang="en-US" dirty="0" err="1"/>
              <a:t>impls</a:t>
            </a:r>
            <a:r>
              <a:rPr lang="en-US" dirty="0"/>
              <a:t>. of </a:t>
            </a:r>
            <a:r>
              <a:rPr lang="en-US" dirty="0" err="1"/>
              <a:t>pre,post,in</a:t>
            </a:r>
            <a:r>
              <a:rPr lang="en-US" dirty="0"/>
              <a:t> order </a:t>
            </a:r>
            <a:r>
              <a:rPr lang="en-US" dirty="0" err="1"/>
              <a:t>algs</a:t>
            </a:r>
            <a:r>
              <a:rPr lang="en-US" dirty="0"/>
              <a:t>. and interesting </a:t>
            </a:r>
            <a:r>
              <a:rPr lang="en-US" dirty="0" err="1"/>
              <a:t>usecases</a:t>
            </a:r>
            <a:r>
              <a:rPr lang="en-US" dirty="0"/>
              <a:t> of JSON </a:t>
            </a:r>
            <a:r>
              <a:rPr lang="en-US" dirty="0" err="1"/>
              <a:t>stringify</a:t>
            </a:r>
            <a:r>
              <a:rPr lang="en-US" dirty="0"/>
              <a:t>() and parse()</a:t>
            </a:r>
          </a:p>
          <a:p>
            <a:r>
              <a:rPr lang="en-US" dirty="0"/>
              <a:t>…</a:t>
            </a:r>
          </a:p>
        </p:txBody>
      </p:sp>
    </p:spTree>
    <p:extLst>
      <p:ext uri="{BB962C8B-B14F-4D97-AF65-F5344CB8AC3E}">
        <p14:creationId xmlns:p14="http://schemas.microsoft.com/office/powerpoint/2010/main" val="2087041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26EDF452-83C1-C644-ADF6-F8603551B679}"/>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Recursion</a:t>
            </a:r>
          </a:p>
        </p:txBody>
      </p:sp>
      <p:sp>
        <p:nvSpPr>
          <p:cNvPr id="5" name="Text Placeholder 4">
            <a:extLst>
              <a:ext uri="{FF2B5EF4-FFF2-40B4-BE49-F238E27FC236}">
                <a16:creationId xmlns:a16="http://schemas.microsoft.com/office/drawing/2014/main" id="{557CED97-79AA-674D-8147-21A96AF8CBAF}"/>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490063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C680-16EF-9645-BBBF-2BFB48BD2E28}"/>
              </a:ext>
            </a:extLst>
          </p:cNvPr>
          <p:cNvSpPr>
            <a:spLocks noGrp="1"/>
          </p:cNvSpPr>
          <p:nvPr>
            <p:ph type="title"/>
          </p:nvPr>
        </p:nvSpPr>
        <p:spPr/>
        <p:txBody>
          <a:bodyPr/>
          <a:lstStyle/>
          <a:p>
            <a:r>
              <a:rPr lang="en-US" dirty="0"/>
              <a:t>Recursion - divide and conquer</a:t>
            </a:r>
          </a:p>
        </p:txBody>
      </p:sp>
      <p:sp>
        <p:nvSpPr>
          <p:cNvPr id="3" name="Content Placeholder 2">
            <a:extLst>
              <a:ext uri="{FF2B5EF4-FFF2-40B4-BE49-F238E27FC236}">
                <a16:creationId xmlns:a16="http://schemas.microsoft.com/office/drawing/2014/main" id="{E988CC35-DE71-3741-929B-AA16210844CE}"/>
              </a:ext>
            </a:extLst>
          </p:cNvPr>
          <p:cNvSpPr>
            <a:spLocks noGrp="1"/>
          </p:cNvSpPr>
          <p:nvPr>
            <p:ph sz="half" idx="1"/>
          </p:nvPr>
        </p:nvSpPr>
        <p:spPr>
          <a:xfrm>
            <a:off x="838200" y="1825625"/>
            <a:ext cx="5181600" cy="3095696"/>
          </a:xfrm>
        </p:spPr>
        <p:txBody>
          <a:bodyPr>
            <a:normAutofit fontScale="92500" lnSpcReduction="20000"/>
          </a:bodyPr>
          <a:lstStyle/>
          <a:p>
            <a:r>
              <a:rPr lang="sk-SK" dirty="0"/>
              <a:t>Rekurzívna funkcia je taká, ktorá volá sama seba až kým…..</a:t>
            </a:r>
          </a:p>
          <a:p>
            <a:r>
              <a:rPr lang="sk-SK" dirty="0" err="1"/>
              <a:t>Principle</a:t>
            </a:r>
            <a:r>
              <a:rPr lang="sk-SK" dirty="0"/>
              <a:t>: </a:t>
            </a:r>
            <a:r>
              <a:rPr lang="sk-SK" dirty="0" err="1"/>
              <a:t>divide</a:t>
            </a:r>
            <a:r>
              <a:rPr lang="sk-SK" dirty="0"/>
              <a:t> and </a:t>
            </a:r>
            <a:r>
              <a:rPr lang="sk-SK" dirty="0" err="1"/>
              <a:t>conquer</a:t>
            </a:r>
            <a:endParaRPr lang="sk-SK" dirty="0"/>
          </a:p>
          <a:p>
            <a:r>
              <a:rPr lang="sk-SK" dirty="0"/>
              <a:t>Break </a:t>
            </a:r>
            <a:r>
              <a:rPr lang="sk-SK" dirty="0" err="1"/>
              <a:t>the</a:t>
            </a:r>
            <a:r>
              <a:rPr lang="sk-SK" dirty="0"/>
              <a:t> </a:t>
            </a:r>
            <a:r>
              <a:rPr lang="sk-SK" dirty="0" err="1"/>
              <a:t>problem</a:t>
            </a:r>
            <a:r>
              <a:rPr lang="sk-SK" dirty="0"/>
              <a:t> to </a:t>
            </a:r>
            <a:r>
              <a:rPr lang="sk-SK" dirty="0" err="1"/>
              <a:t>smaller</a:t>
            </a:r>
            <a:r>
              <a:rPr lang="sk-SK" dirty="0"/>
              <a:t> </a:t>
            </a:r>
            <a:r>
              <a:rPr lang="sk-SK" dirty="0" err="1"/>
              <a:t>parts</a:t>
            </a:r>
            <a:r>
              <a:rPr lang="sk-SK" dirty="0"/>
              <a:t> </a:t>
            </a:r>
            <a:r>
              <a:rPr lang="sk-SK" dirty="0" err="1"/>
              <a:t>until</a:t>
            </a:r>
            <a:r>
              <a:rPr lang="sk-SK" dirty="0"/>
              <a:t> </a:t>
            </a:r>
            <a:r>
              <a:rPr lang="sk-SK" dirty="0" err="1"/>
              <a:t>you</a:t>
            </a:r>
            <a:r>
              <a:rPr lang="sk-SK" dirty="0"/>
              <a:t> </a:t>
            </a:r>
            <a:r>
              <a:rPr lang="sk-SK" dirty="0" err="1"/>
              <a:t>can</a:t>
            </a:r>
            <a:r>
              <a:rPr lang="sk-SK" dirty="0"/>
              <a:t> </a:t>
            </a:r>
            <a:r>
              <a:rPr lang="sk-SK" dirty="0" err="1"/>
              <a:t>find</a:t>
            </a:r>
            <a:r>
              <a:rPr lang="sk-SK" dirty="0"/>
              <a:t> </a:t>
            </a:r>
            <a:r>
              <a:rPr lang="sk-SK" dirty="0" err="1"/>
              <a:t>solution</a:t>
            </a:r>
            <a:endParaRPr lang="sk-SK" dirty="0"/>
          </a:p>
          <a:p>
            <a:r>
              <a:rPr lang="sk-SK" dirty="0"/>
              <a:t>Aké kachličky mam kúpiť keď kúpeľňa ma 26 m a kuchyňa ma 36 metrov a chcem ich mat rovnaké (</a:t>
            </a:r>
            <a:r>
              <a:rPr lang="sk-SK" dirty="0" err="1"/>
              <a:t>Euclidus</a:t>
            </a:r>
            <a:r>
              <a:rPr lang="sk-SK" dirty="0"/>
              <a:t> </a:t>
            </a:r>
            <a:r>
              <a:rPr lang="sk-SK" dirty="0" err="1"/>
              <a:t>alg</a:t>
            </a:r>
            <a:r>
              <a:rPr lang="sk-SK" dirty="0"/>
              <a:t> </a:t>
            </a:r>
            <a:r>
              <a:rPr lang="sk-SK" dirty="0" err="1"/>
              <a:t>for</a:t>
            </a:r>
            <a:r>
              <a:rPr lang="sk-SK" dirty="0"/>
              <a:t> GCD)   </a:t>
            </a:r>
          </a:p>
        </p:txBody>
      </p:sp>
      <p:sp>
        <p:nvSpPr>
          <p:cNvPr id="4" name="Content Placeholder 3">
            <a:extLst>
              <a:ext uri="{FF2B5EF4-FFF2-40B4-BE49-F238E27FC236}">
                <a16:creationId xmlns:a16="http://schemas.microsoft.com/office/drawing/2014/main" id="{A007DAC4-3F90-7642-ABA3-760628A16688}"/>
              </a:ext>
            </a:extLst>
          </p:cNvPr>
          <p:cNvSpPr>
            <a:spLocks noGrp="1"/>
          </p:cNvSpPr>
          <p:nvPr>
            <p:ph sz="half" idx="2"/>
          </p:nvPr>
        </p:nvSpPr>
        <p:spPr/>
        <p:txBody>
          <a:bodyPr>
            <a:normAutofit fontScale="92500" lnSpcReduction="20000"/>
          </a:bodyPr>
          <a:lstStyle/>
          <a:p>
            <a:endParaRPr lang="en-US"/>
          </a:p>
        </p:txBody>
      </p:sp>
      <p:pic>
        <p:nvPicPr>
          <p:cNvPr id="5" name="Picture 4">
            <a:extLst>
              <a:ext uri="{FF2B5EF4-FFF2-40B4-BE49-F238E27FC236}">
                <a16:creationId xmlns:a16="http://schemas.microsoft.com/office/drawing/2014/main" id="{DBB7EEB2-64E1-8044-B25B-9C21678BA52B}"/>
              </a:ext>
            </a:extLst>
          </p:cNvPr>
          <p:cNvPicPr>
            <a:picLocks noChangeAspect="1"/>
          </p:cNvPicPr>
          <p:nvPr/>
        </p:nvPicPr>
        <p:blipFill>
          <a:blip r:embed="rId2"/>
          <a:stretch>
            <a:fillRect/>
          </a:stretch>
        </p:blipFill>
        <p:spPr>
          <a:xfrm>
            <a:off x="1108358" y="4830592"/>
            <a:ext cx="3076966" cy="1946081"/>
          </a:xfrm>
          <a:prstGeom prst="rect">
            <a:avLst/>
          </a:prstGeom>
        </p:spPr>
      </p:pic>
      <p:pic>
        <p:nvPicPr>
          <p:cNvPr id="7" name="Picture 6">
            <a:extLst>
              <a:ext uri="{FF2B5EF4-FFF2-40B4-BE49-F238E27FC236}">
                <a16:creationId xmlns:a16="http://schemas.microsoft.com/office/drawing/2014/main" id="{38F590E7-39D2-A14D-BC81-8BA0188EA181}"/>
              </a:ext>
            </a:extLst>
          </p:cNvPr>
          <p:cNvPicPr>
            <a:picLocks noChangeAspect="1"/>
          </p:cNvPicPr>
          <p:nvPr/>
        </p:nvPicPr>
        <p:blipFill>
          <a:blip r:embed="rId3"/>
          <a:stretch>
            <a:fillRect/>
          </a:stretch>
        </p:blipFill>
        <p:spPr>
          <a:xfrm>
            <a:off x="6172200" y="1825625"/>
            <a:ext cx="4655049" cy="1976389"/>
          </a:xfrm>
          <a:prstGeom prst="rect">
            <a:avLst/>
          </a:prstGeom>
        </p:spPr>
      </p:pic>
      <p:pic>
        <p:nvPicPr>
          <p:cNvPr id="8" name="Picture 7">
            <a:extLst>
              <a:ext uri="{FF2B5EF4-FFF2-40B4-BE49-F238E27FC236}">
                <a16:creationId xmlns:a16="http://schemas.microsoft.com/office/drawing/2014/main" id="{2B1E5C7B-BE6F-0042-A657-7809257D003B}"/>
              </a:ext>
            </a:extLst>
          </p:cNvPr>
          <p:cNvPicPr>
            <a:picLocks noChangeAspect="1"/>
          </p:cNvPicPr>
          <p:nvPr/>
        </p:nvPicPr>
        <p:blipFill>
          <a:blip r:embed="rId4"/>
          <a:stretch>
            <a:fillRect/>
          </a:stretch>
        </p:blipFill>
        <p:spPr>
          <a:xfrm>
            <a:off x="6172200" y="4578777"/>
            <a:ext cx="5181599" cy="1914098"/>
          </a:xfrm>
          <a:prstGeom prst="rect">
            <a:avLst/>
          </a:prstGeom>
        </p:spPr>
      </p:pic>
    </p:spTree>
    <p:extLst>
      <p:ext uri="{BB962C8B-B14F-4D97-AF65-F5344CB8AC3E}">
        <p14:creationId xmlns:p14="http://schemas.microsoft.com/office/powerpoint/2010/main" val="3289172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415B-2915-CA46-B3A9-92D2CE8DB792}"/>
              </a:ext>
            </a:extLst>
          </p:cNvPr>
          <p:cNvSpPr>
            <a:spLocks noGrp="1"/>
          </p:cNvSpPr>
          <p:nvPr>
            <p:ph type="title"/>
          </p:nvPr>
        </p:nvSpPr>
        <p:spPr/>
        <p:txBody>
          <a:bodyPr/>
          <a:lstStyle/>
          <a:p>
            <a:r>
              <a:rPr lang="en-US"/>
              <a:t>Recursion - merge sort</a:t>
            </a:r>
          </a:p>
        </p:txBody>
      </p:sp>
      <p:pic>
        <p:nvPicPr>
          <p:cNvPr id="5" name="Content Placeholder 4">
            <a:extLst>
              <a:ext uri="{FF2B5EF4-FFF2-40B4-BE49-F238E27FC236}">
                <a16:creationId xmlns:a16="http://schemas.microsoft.com/office/drawing/2014/main" id="{0B7A6206-88B2-2646-9920-98BEF8C20857}"/>
              </a:ext>
            </a:extLst>
          </p:cNvPr>
          <p:cNvPicPr>
            <a:picLocks noGrp="1" noChangeAspect="1"/>
          </p:cNvPicPr>
          <p:nvPr>
            <p:ph sz="half" idx="2"/>
          </p:nvPr>
        </p:nvPicPr>
        <p:blipFill>
          <a:blip r:embed="rId2"/>
          <a:stretch>
            <a:fillRect/>
          </a:stretch>
        </p:blipFill>
        <p:spPr>
          <a:xfrm>
            <a:off x="8584650" y="1417834"/>
            <a:ext cx="3307558" cy="4759129"/>
          </a:xfrm>
          <a:prstGeom prst="rect">
            <a:avLst/>
          </a:prstGeom>
        </p:spPr>
      </p:pic>
      <p:sp>
        <p:nvSpPr>
          <p:cNvPr id="8" name="Content Placeholder 7">
            <a:extLst>
              <a:ext uri="{FF2B5EF4-FFF2-40B4-BE49-F238E27FC236}">
                <a16:creationId xmlns:a16="http://schemas.microsoft.com/office/drawing/2014/main" id="{B226489E-B90C-D148-BE76-F32A15A0B9A2}"/>
              </a:ext>
            </a:extLst>
          </p:cNvPr>
          <p:cNvSpPr>
            <a:spLocks noGrp="1"/>
          </p:cNvSpPr>
          <p:nvPr>
            <p:ph sz="half" idx="1"/>
          </p:nvPr>
        </p:nvSpPr>
        <p:spPr>
          <a:xfrm>
            <a:off x="838200" y="1825625"/>
            <a:ext cx="3381969" cy="4351338"/>
          </a:xfrm>
        </p:spPr>
        <p:txBody>
          <a:bodyPr/>
          <a:lstStyle/>
          <a:p>
            <a:r>
              <a:rPr lang="en-US"/>
              <a:t>classic example</a:t>
            </a:r>
          </a:p>
          <a:p>
            <a:r>
              <a:rPr lang="en-US"/>
              <a:t>array is split to small sorted pieces and the reconstructing by merging those already sorted pieces back</a:t>
            </a:r>
          </a:p>
        </p:txBody>
      </p:sp>
      <p:pic>
        <p:nvPicPr>
          <p:cNvPr id="9" name="Content Placeholder 5">
            <a:extLst>
              <a:ext uri="{FF2B5EF4-FFF2-40B4-BE49-F238E27FC236}">
                <a16:creationId xmlns:a16="http://schemas.microsoft.com/office/drawing/2014/main" id="{AAA7FAF3-E88A-6B45-80FB-85109B3325F4}"/>
              </a:ext>
            </a:extLst>
          </p:cNvPr>
          <p:cNvPicPr>
            <a:picLocks noChangeAspect="1"/>
          </p:cNvPicPr>
          <p:nvPr/>
        </p:nvPicPr>
        <p:blipFill>
          <a:blip r:embed="rId3"/>
          <a:stretch>
            <a:fillRect/>
          </a:stretch>
        </p:blipFill>
        <p:spPr>
          <a:xfrm>
            <a:off x="4618944" y="1417834"/>
            <a:ext cx="3901210" cy="4759129"/>
          </a:xfrm>
          <a:prstGeom prst="rect">
            <a:avLst/>
          </a:prstGeom>
        </p:spPr>
      </p:pic>
      <p:sp>
        <p:nvSpPr>
          <p:cNvPr id="15" name="TextBox 14">
            <a:extLst>
              <a:ext uri="{FF2B5EF4-FFF2-40B4-BE49-F238E27FC236}">
                <a16:creationId xmlns:a16="http://schemas.microsoft.com/office/drawing/2014/main" id="{9F5689F1-83E6-B94C-A89C-47F748AB4F9D}"/>
              </a:ext>
            </a:extLst>
          </p:cNvPr>
          <p:cNvSpPr txBox="1"/>
          <p:nvPr/>
        </p:nvSpPr>
        <p:spPr>
          <a:xfrm>
            <a:off x="8584650" y="6176963"/>
            <a:ext cx="1071127" cy="369332"/>
          </a:xfrm>
          <a:prstGeom prst="rect">
            <a:avLst/>
          </a:prstGeom>
          <a:noFill/>
        </p:spPr>
        <p:txBody>
          <a:bodyPr wrap="none" rtlCol="0">
            <a:spAutoFit/>
          </a:bodyPr>
          <a:lstStyle/>
          <a:p>
            <a:r>
              <a:rPr lang="en-US"/>
              <a:t>call order</a:t>
            </a:r>
          </a:p>
        </p:txBody>
      </p:sp>
      <p:sp>
        <p:nvSpPr>
          <p:cNvPr id="16" name="Right Arrow 15">
            <a:extLst>
              <a:ext uri="{FF2B5EF4-FFF2-40B4-BE49-F238E27FC236}">
                <a16:creationId xmlns:a16="http://schemas.microsoft.com/office/drawing/2014/main" id="{C9E73288-B740-CB4E-B47D-B3039AA3D8BD}"/>
              </a:ext>
            </a:extLst>
          </p:cNvPr>
          <p:cNvSpPr/>
          <p:nvPr/>
        </p:nvSpPr>
        <p:spPr>
          <a:xfrm rot="10800000">
            <a:off x="7022505" y="1721509"/>
            <a:ext cx="292695" cy="279149"/>
          </a:xfrm>
          <a:prstGeom prst="rightArrow">
            <a:avLst>
              <a:gd name="adj1" fmla="val 57361"/>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632EC26A-BE83-5242-BB93-10901C3368C0}"/>
              </a:ext>
            </a:extLst>
          </p:cNvPr>
          <p:cNvSpPr/>
          <p:nvPr/>
        </p:nvSpPr>
        <p:spPr>
          <a:xfrm rot="10800000">
            <a:off x="7022504" y="2305424"/>
            <a:ext cx="292695" cy="279149"/>
          </a:xfrm>
          <a:prstGeom prst="rightArrow">
            <a:avLst>
              <a:gd name="adj1" fmla="val 57361"/>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206EFFD-52FA-0B4B-9D84-E6231EE56700}"/>
              </a:ext>
            </a:extLst>
          </p:cNvPr>
          <p:cNvSpPr txBox="1"/>
          <p:nvPr/>
        </p:nvSpPr>
        <p:spPr>
          <a:xfrm>
            <a:off x="7479587" y="1721509"/>
            <a:ext cx="543739" cy="369332"/>
          </a:xfrm>
          <a:prstGeom prst="rect">
            <a:avLst/>
          </a:prstGeom>
          <a:noFill/>
        </p:spPr>
        <p:txBody>
          <a:bodyPr wrap="none" rtlCol="0">
            <a:spAutoFit/>
          </a:bodyPr>
          <a:lstStyle/>
          <a:p>
            <a:r>
              <a:rPr lang="en-US"/>
              <a:t>end</a:t>
            </a:r>
          </a:p>
        </p:txBody>
      </p:sp>
    </p:spTree>
    <p:extLst>
      <p:ext uri="{BB962C8B-B14F-4D97-AF65-F5344CB8AC3E}">
        <p14:creationId xmlns:p14="http://schemas.microsoft.com/office/powerpoint/2010/main" val="3237366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62E54-0344-C24E-A651-308AFAE73803}"/>
              </a:ext>
            </a:extLst>
          </p:cNvPr>
          <p:cNvSpPr>
            <a:spLocks noGrp="1"/>
          </p:cNvSpPr>
          <p:nvPr>
            <p:ph type="title"/>
          </p:nvPr>
        </p:nvSpPr>
        <p:spPr/>
        <p:txBody>
          <a:bodyPr/>
          <a:lstStyle/>
          <a:p>
            <a:r>
              <a:rPr lang="en-GB"/>
              <a:t>Recursion</a:t>
            </a:r>
          </a:p>
        </p:txBody>
      </p:sp>
      <p:sp>
        <p:nvSpPr>
          <p:cNvPr id="5" name="Content Placeholder 4">
            <a:extLst>
              <a:ext uri="{FF2B5EF4-FFF2-40B4-BE49-F238E27FC236}">
                <a16:creationId xmlns:a16="http://schemas.microsoft.com/office/drawing/2014/main" id="{00E91088-1C62-C14C-A9F2-F0C3FFDD4386}"/>
              </a:ext>
            </a:extLst>
          </p:cNvPr>
          <p:cNvSpPr>
            <a:spLocks noGrp="1"/>
          </p:cNvSpPr>
          <p:nvPr>
            <p:ph idx="1"/>
          </p:nvPr>
        </p:nvSpPr>
        <p:spPr>
          <a:xfrm>
            <a:off x="696552" y="1690688"/>
            <a:ext cx="4709845" cy="4351338"/>
          </a:xfrm>
        </p:spPr>
        <p:txBody>
          <a:bodyPr>
            <a:normAutofit/>
          </a:bodyPr>
          <a:lstStyle/>
          <a:p>
            <a:r>
              <a:rPr lang="en-GB" dirty="0"/>
              <a:t>Everything that can be done with for loop can be done with recursion</a:t>
            </a:r>
          </a:p>
          <a:p>
            <a:r>
              <a:rPr lang="en-GB" dirty="0"/>
              <a:t>Not everything that can be done with recursion can be done (easily) by for loop</a:t>
            </a:r>
          </a:p>
          <a:p>
            <a:pPr lvl="1"/>
            <a:r>
              <a:rPr lang="en-GB" b="1" dirty="0"/>
              <a:t>tree</a:t>
            </a:r>
            <a:r>
              <a:rPr lang="en-GB" dirty="0"/>
              <a:t> traversal or building</a:t>
            </a:r>
          </a:p>
          <a:p>
            <a:pPr lvl="1"/>
            <a:r>
              <a:rPr lang="en-GB" dirty="0"/>
              <a:t>recursion may help in </a:t>
            </a:r>
            <a:r>
              <a:rPr lang="en-GB" b="1" dirty="0"/>
              <a:t>async</a:t>
            </a:r>
          </a:p>
          <a:p>
            <a:pPr lvl="2"/>
            <a:r>
              <a:rPr lang="en-GB" dirty="0"/>
              <a:t>there are no for/do/while loops for async tasks</a:t>
            </a:r>
          </a:p>
          <a:p>
            <a:pPr lvl="1"/>
            <a:r>
              <a:rPr lang="en-GB" dirty="0"/>
              <a:t>and other …..</a:t>
            </a:r>
          </a:p>
          <a:p>
            <a:pPr marL="0" indent="0">
              <a:buNone/>
            </a:pPr>
            <a:endParaRPr lang="en-GB" dirty="0"/>
          </a:p>
          <a:p>
            <a:pPr lvl="1"/>
            <a:endParaRPr lang="en-GB" dirty="0"/>
          </a:p>
          <a:p>
            <a:endParaRPr lang="en-GB" dirty="0"/>
          </a:p>
        </p:txBody>
      </p:sp>
      <p:pic>
        <p:nvPicPr>
          <p:cNvPr id="6" name="Picture 5">
            <a:extLst>
              <a:ext uri="{FF2B5EF4-FFF2-40B4-BE49-F238E27FC236}">
                <a16:creationId xmlns:a16="http://schemas.microsoft.com/office/drawing/2014/main" id="{90F02B13-9074-9C4B-BB51-AF0516947AD8}"/>
              </a:ext>
            </a:extLst>
          </p:cNvPr>
          <p:cNvPicPr>
            <a:picLocks noChangeAspect="1"/>
          </p:cNvPicPr>
          <p:nvPr/>
        </p:nvPicPr>
        <p:blipFill>
          <a:blip r:embed="rId2"/>
          <a:stretch>
            <a:fillRect/>
          </a:stretch>
        </p:blipFill>
        <p:spPr>
          <a:xfrm>
            <a:off x="5383658" y="234593"/>
            <a:ext cx="6679422" cy="6388813"/>
          </a:xfrm>
          <a:prstGeom prst="rect">
            <a:avLst/>
          </a:prstGeom>
        </p:spPr>
      </p:pic>
      <p:pic>
        <p:nvPicPr>
          <p:cNvPr id="7" name="Picture 6">
            <a:extLst>
              <a:ext uri="{FF2B5EF4-FFF2-40B4-BE49-F238E27FC236}">
                <a16:creationId xmlns:a16="http://schemas.microsoft.com/office/drawing/2014/main" id="{C39EAA33-8AFF-6F4D-B477-0016FB4016ED}"/>
              </a:ext>
            </a:extLst>
          </p:cNvPr>
          <p:cNvPicPr>
            <a:picLocks noChangeAspect="1"/>
          </p:cNvPicPr>
          <p:nvPr/>
        </p:nvPicPr>
        <p:blipFill>
          <a:blip r:embed="rId3"/>
          <a:stretch>
            <a:fillRect/>
          </a:stretch>
        </p:blipFill>
        <p:spPr>
          <a:xfrm>
            <a:off x="5383658" y="3429000"/>
            <a:ext cx="6537774" cy="2681555"/>
          </a:xfrm>
          <a:prstGeom prst="rect">
            <a:avLst/>
          </a:prstGeom>
        </p:spPr>
      </p:pic>
      <p:pic>
        <p:nvPicPr>
          <p:cNvPr id="8" name="Picture 7">
            <a:extLst>
              <a:ext uri="{FF2B5EF4-FFF2-40B4-BE49-F238E27FC236}">
                <a16:creationId xmlns:a16="http://schemas.microsoft.com/office/drawing/2014/main" id="{8808EABD-5B7A-FF4F-88DD-F15FE77471C6}"/>
              </a:ext>
            </a:extLst>
          </p:cNvPr>
          <p:cNvPicPr>
            <a:picLocks noChangeAspect="1"/>
          </p:cNvPicPr>
          <p:nvPr/>
        </p:nvPicPr>
        <p:blipFill>
          <a:blip r:embed="rId4"/>
          <a:stretch>
            <a:fillRect/>
          </a:stretch>
        </p:blipFill>
        <p:spPr>
          <a:xfrm>
            <a:off x="5548045" y="967359"/>
            <a:ext cx="3143893" cy="1486382"/>
          </a:xfrm>
          <a:prstGeom prst="rect">
            <a:avLst/>
          </a:prstGeom>
        </p:spPr>
      </p:pic>
      <p:pic>
        <p:nvPicPr>
          <p:cNvPr id="9" name="Picture 8">
            <a:extLst>
              <a:ext uri="{FF2B5EF4-FFF2-40B4-BE49-F238E27FC236}">
                <a16:creationId xmlns:a16="http://schemas.microsoft.com/office/drawing/2014/main" id="{81E63804-F663-0141-A7B5-F32091770FB8}"/>
              </a:ext>
            </a:extLst>
          </p:cNvPr>
          <p:cNvPicPr>
            <a:picLocks noChangeAspect="1"/>
          </p:cNvPicPr>
          <p:nvPr/>
        </p:nvPicPr>
        <p:blipFill>
          <a:blip r:embed="rId5"/>
          <a:stretch>
            <a:fillRect/>
          </a:stretch>
        </p:blipFill>
        <p:spPr>
          <a:xfrm>
            <a:off x="10064794" y="777973"/>
            <a:ext cx="1748036" cy="2099774"/>
          </a:xfrm>
          <a:prstGeom prst="rect">
            <a:avLst/>
          </a:prstGeom>
        </p:spPr>
      </p:pic>
      <p:sp>
        <p:nvSpPr>
          <p:cNvPr id="10" name="Right Arrow 9">
            <a:extLst>
              <a:ext uri="{FF2B5EF4-FFF2-40B4-BE49-F238E27FC236}">
                <a16:creationId xmlns:a16="http://schemas.microsoft.com/office/drawing/2014/main" id="{93DEEF22-9B06-1C44-997E-A2B091E3E277}"/>
              </a:ext>
            </a:extLst>
          </p:cNvPr>
          <p:cNvSpPr/>
          <p:nvPr/>
        </p:nvSpPr>
        <p:spPr>
          <a:xfrm>
            <a:off x="8856325" y="1448372"/>
            <a:ext cx="978408" cy="48463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44E1A2C-26AB-574E-AFA3-09E27311704D}"/>
              </a:ext>
            </a:extLst>
          </p:cNvPr>
          <p:cNvCxnSpPr>
            <a:cxnSpLocks/>
          </p:cNvCxnSpPr>
          <p:nvPr/>
        </p:nvCxnSpPr>
        <p:spPr>
          <a:xfrm>
            <a:off x="6626832" y="5804899"/>
            <a:ext cx="287676" cy="0"/>
          </a:xfrm>
          <a:prstGeom prst="line">
            <a:avLst/>
          </a:prstGeom>
          <a:ln w="412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5F3907-BC22-454E-8987-6B4CBB83C46F}"/>
              </a:ext>
            </a:extLst>
          </p:cNvPr>
          <p:cNvCxnSpPr/>
          <p:nvPr/>
        </p:nvCxnSpPr>
        <p:spPr>
          <a:xfrm>
            <a:off x="7971035" y="5114818"/>
            <a:ext cx="1130157" cy="0"/>
          </a:xfrm>
          <a:prstGeom prst="line">
            <a:avLst/>
          </a:prstGeom>
          <a:ln w="412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368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pure</a:t>
            </a:r>
            <a:br>
              <a:rPr lang="en-US"/>
            </a:br>
            <a:r>
              <a:rPr lang="en-US"/>
              <a:t>functions</a:t>
            </a:r>
            <a:endParaRPr lang="sk-SK"/>
          </a:p>
        </p:txBody>
      </p:sp>
      <p:sp>
        <p:nvSpPr>
          <p:cNvPr id="3" name="Text Placeholder 2"/>
          <p:cNvSpPr>
            <a:spLocks noGrp="1"/>
          </p:cNvSpPr>
          <p:nvPr>
            <p:ph type="body" sz="quarter" idx="1"/>
          </p:nvPr>
        </p:nvSpPr>
        <p:spPr>
          <a:xfrm>
            <a:off x="322217" y="1681163"/>
            <a:ext cx="6124659" cy="4684467"/>
          </a:xfrm>
        </p:spPr>
        <p:txBody>
          <a:bodyPr anchor="t">
            <a:normAutofit fontScale="92500"/>
          </a:bodyPr>
          <a:lstStyle/>
          <a:p>
            <a:pPr marL="457200" indent="-457200">
              <a:buFont typeface="+mj-lt"/>
              <a:buAutoNum type="alphaUcPeriod"/>
            </a:pPr>
            <a:r>
              <a:rPr lang="en-US"/>
              <a:t>Side-effect free </a:t>
            </a:r>
          </a:p>
          <a:p>
            <a:pPr marL="342900" lvl="1" indent="-342900">
              <a:buFont typeface="Arial" panose="020B0604020202020204" pitchFamily="34" charset="0"/>
              <a:buChar char="•"/>
            </a:pPr>
            <a:r>
              <a:rPr lang="en-US" b="0"/>
              <a:t>function </a:t>
            </a:r>
            <a:r>
              <a:rPr lang="en-US"/>
              <a:t>must return value, </a:t>
            </a:r>
            <a:r>
              <a:rPr lang="en-US" b="0">
                <a:solidFill>
                  <a:schemeClr val="tx1"/>
                </a:solidFill>
              </a:rPr>
              <a:t>if not it is </a:t>
            </a:r>
            <a:r>
              <a:rPr lang="en-US" b="0" i="1" err="1">
                <a:solidFill>
                  <a:schemeClr val="tx1"/>
                </a:solidFill>
              </a:rPr>
              <a:t>noop</a:t>
            </a:r>
            <a:r>
              <a:rPr lang="en-US" b="0">
                <a:solidFill>
                  <a:schemeClr val="tx1"/>
                </a:solidFill>
              </a:rPr>
              <a:t> or exists to </a:t>
            </a:r>
            <a:r>
              <a:rPr lang="en-US" i="1">
                <a:solidFill>
                  <a:schemeClr val="tx1"/>
                </a:solidFill>
              </a:rPr>
              <a:t>perform side effects</a:t>
            </a:r>
          </a:p>
          <a:p>
            <a:pPr marL="457200" indent="-457200">
              <a:buFont typeface="+mj-lt"/>
              <a:buAutoNum type="alphaUcPeriod"/>
            </a:pPr>
            <a:r>
              <a:rPr lang="en-US"/>
              <a:t>No IO</a:t>
            </a:r>
          </a:p>
          <a:p>
            <a:pPr marL="342900" lvl="1" indent="-342900">
              <a:buFont typeface="Arial" panose="020B0604020202020204" pitchFamily="34" charset="0"/>
              <a:buChar char="•"/>
            </a:pPr>
            <a:r>
              <a:rPr lang="en-US" b="0"/>
              <a:t>console.log,…</a:t>
            </a:r>
          </a:p>
          <a:p>
            <a:pPr marL="342900" lvl="1" indent="-342900">
              <a:buFont typeface="Arial" panose="020B0604020202020204" pitchFamily="34" charset="0"/>
              <a:buChar char="•"/>
            </a:pPr>
            <a:r>
              <a:rPr lang="en-US" b="0"/>
              <a:t>http, net,…</a:t>
            </a:r>
          </a:p>
          <a:p>
            <a:pPr marL="342900" lvl="1" indent="-342900">
              <a:buFont typeface="Arial" panose="020B0604020202020204" pitchFamily="34" charset="0"/>
              <a:buChar char="•"/>
            </a:pPr>
            <a:r>
              <a:rPr lang="en-US" b="0"/>
              <a:t>fs, process,…</a:t>
            </a:r>
          </a:p>
          <a:p>
            <a:pPr marL="342900" lvl="1" indent="-342900">
              <a:buFont typeface="Arial" panose="020B0604020202020204" pitchFamily="34" charset="0"/>
              <a:buChar char="•"/>
            </a:pPr>
            <a:r>
              <a:rPr lang="en-US" b="0"/>
              <a:t>DOM, XHR</a:t>
            </a:r>
          </a:p>
          <a:p>
            <a:pPr marL="457200" indent="-457200">
              <a:buFont typeface="+mj-lt"/>
              <a:buAutoNum type="alphaUcPeriod"/>
            </a:pPr>
            <a:r>
              <a:rPr lang="en-US"/>
              <a:t>Use internally pure functions</a:t>
            </a:r>
          </a:p>
          <a:p>
            <a:pPr marL="457200" lvl="4" indent="-457200">
              <a:buFont typeface="Arial" panose="020B0604020202020204" pitchFamily="34" charset="0"/>
              <a:buChar char="•"/>
            </a:pPr>
            <a:r>
              <a:rPr lang="en-US" b="0"/>
              <a:t>pure function calling impure becomes impure</a:t>
            </a:r>
          </a:p>
          <a:p>
            <a:endParaRPr lang="en-US" b="0"/>
          </a:p>
          <a:p>
            <a:r>
              <a:rPr lang="en-US" b="0"/>
              <a:t> </a:t>
            </a:r>
          </a:p>
          <a:p>
            <a:pPr marL="342900" indent="-342900">
              <a:buFont typeface="Arial" panose="020B0604020202020204" pitchFamily="34" charset="0"/>
              <a:buChar char="•"/>
            </a:pPr>
            <a:endParaRPr lang="en-US"/>
          </a:p>
          <a:p>
            <a:endParaRPr lang="sk-SK"/>
          </a:p>
        </p:txBody>
      </p:sp>
      <p:pic>
        <p:nvPicPr>
          <p:cNvPr id="4" name="Picture 3"/>
          <p:cNvPicPr>
            <a:picLocks noChangeAspect="1"/>
          </p:cNvPicPr>
          <p:nvPr/>
        </p:nvPicPr>
        <p:blipFill>
          <a:blip r:embed="rId2"/>
          <a:stretch>
            <a:fillRect/>
          </a:stretch>
        </p:blipFill>
        <p:spPr>
          <a:xfrm>
            <a:off x="6446876" y="597876"/>
            <a:ext cx="5426082" cy="5767754"/>
          </a:xfrm>
          <a:prstGeom prst="rect">
            <a:avLst/>
          </a:prstGeom>
        </p:spPr>
      </p:pic>
      <p:cxnSp>
        <p:nvCxnSpPr>
          <p:cNvPr id="21" name="Straight Connector 20"/>
          <p:cNvCxnSpPr/>
          <p:nvPr/>
        </p:nvCxnSpPr>
        <p:spPr>
          <a:xfrm>
            <a:off x="11085484" y="149678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a:off x="7075459" y="216353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a:off x="7075459" y="3897087"/>
            <a:ext cx="2039966"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a:off x="9029700" y="6125937"/>
            <a:ext cx="533400"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a:off x="8648700" y="4801962"/>
            <a:ext cx="1657350"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3078065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E0F4-623F-EE44-9FEB-820E7C0D2E0F}"/>
              </a:ext>
            </a:extLst>
          </p:cNvPr>
          <p:cNvSpPr>
            <a:spLocks noGrp="1"/>
          </p:cNvSpPr>
          <p:nvPr>
            <p:ph type="title"/>
          </p:nvPr>
        </p:nvSpPr>
        <p:spPr/>
        <p:txBody>
          <a:bodyPr/>
          <a:lstStyle/>
          <a:p>
            <a:r>
              <a:rPr lang="en-US"/>
              <a:t>Recursion – other topics</a:t>
            </a:r>
          </a:p>
        </p:txBody>
      </p:sp>
      <p:sp>
        <p:nvSpPr>
          <p:cNvPr id="5" name="Content Placeholder 4">
            <a:extLst>
              <a:ext uri="{FF2B5EF4-FFF2-40B4-BE49-F238E27FC236}">
                <a16:creationId xmlns:a16="http://schemas.microsoft.com/office/drawing/2014/main" id="{E90A2BB0-3A99-0D41-A8BD-C795254E69E3}"/>
              </a:ext>
            </a:extLst>
          </p:cNvPr>
          <p:cNvSpPr>
            <a:spLocks noGrp="1"/>
          </p:cNvSpPr>
          <p:nvPr>
            <p:ph sz="half" idx="1"/>
          </p:nvPr>
        </p:nvSpPr>
        <p:spPr/>
        <p:txBody>
          <a:bodyPr>
            <a:normAutofit fontScale="77500" lnSpcReduction="20000"/>
          </a:bodyPr>
          <a:lstStyle/>
          <a:p>
            <a:pPr marL="0" indent="0">
              <a:buNone/>
            </a:pPr>
            <a:r>
              <a:rPr lang="en-US" b="1"/>
              <a:t>Types of recursion</a:t>
            </a:r>
          </a:p>
          <a:p>
            <a:r>
              <a:rPr lang="en-US"/>
              <a:t>Single recursion and multiple recursion</a:t>
            </a:r>
          </a:p>
          <a:p>
            <a:r>
              <a:rPr lang="en-US"/>
              <a:t>Indirect recursion</a:t>
            </a:r>
          </a:p>
          <a:p>
            <a:r>
              <a:rPr lang="en-US"/>
              <a:t>Anonymous recursion</a:t>
            </a:r>
          </a:p>
          <a:p>
            <a:r>
              <a:rPr lang="en-US"/>
              <a:t>Structural versus generative recursion</a:t>
            </a:r>
          </a:p>
          <a:p>
            <a:pPr marL="0" indent="0">
              <a:buNone/>
            </a:pPr>
            <a:r>
              <a:rPr lang="en-US" b="1"/>
              <a:t>Recursive programs</a:t>
            </a:r>
          </a:p>
          <a:p>
            <a:r>
              <a:rPr lang="en-US"/>
              <a:t>Recursive procedures</a:t>
            </a:r>
          </a:p>
          <a:p>
            <a:r>
              <a:rPr lang="en-US"/>
              <a:t>Recursive data structures (structural recursion)</a:t>
            </a:r>
          </a:p>
          <a:p>
            <a:pPr marL="0" indent="0">
              <a:buNone/>
            </a:pPr>
            <a:r>
              <a:rPr lang="en-US" b="1"/>
              <a:t>Tail-recursive functions</a:t>
            </a:r>
          </a:p>
          <a:p>
            <a:pPr marL="0" indent="0">
              <a:buNone/>
            </a:pPr>
            <a:r>
              <a:rPr lang="en-US" b="1"/>
              <a:t>Order of execution</a:t>
            </a:r>
          </a:p>
          <a:p>
            <a:pPr marL="0" indent="0">
              <a:buNone/>
            </a:pPr>
            <a:r>
              <a:rPr lang="en-US" b="1"/>
              <a:t>Shortcut rule (master theorem)</a:t>
            </a:r>
          </a:p>
        </p:txBody>
      </p:sp>
      <p:sp>
        <p:nvSpPr>
          <p:cNvPr id="6" name="Content Placeholder 5">
            <a:extLst>
              <a:ext uri="{FF2B5EF4-FFF2-40B4-BE49-F238E27FC236}">
                <a16:creationId xmlns:a16="http://schemas.microsoft.com/office/drawing/2014/main" id="{94609A78-7922-8843-AFDE-02CF50F2E85A}"/>
              </a:ext>
            </a:extLst>
          </p:cNvPr>
          <p:cNvSpPr>
            <a:spLocks noGrp="1"/>
          </p:cNvSpPr>
          <p:nvPr>
            <p:ph sz="half" idx="2"/>
          </p:nvPr>
        </p:nvSpPr>
        <p:spPr/>
        <p:txBody>
          <a:bodyPr>
            <a:normAutofit fontScale="77500" lnSpcReduction="20000"/>
          </a:bodyPr>
          <a:lstStyle/>
          <a:p>
            <a:pPr marL="0" indent="0">
              <a:buNone/>
            </a:pPr>
            <a:r>
              <a:rPr lang="en-US" b="1"/>
              <a:t>Implementation issues</a:t>
            </a:r>
          </a:p>
          <a:p>
            <a:r>
              <a:rPr lang="en-US"/>
              <a:t>Wrapper function</a:t>
            </a:r>
          </a:p>
          <a:p>
            <a:r>
              <a:rPr lang="en-US"/>
              <a:t>Short-circuiting the base case</a:t>
            </a:r>
          </a:p>
          <a:p>
            <a:r>
              <a:rPr lang="en-US"/>
              <a:t>Hybrid algorithm</a:t>
            </a:r>
          </a:p>
          <a:p>
            <a:pPr marL="0" indent="0">
              <a:buNone/>
            </a:pPr>
            <a:r>
              <a:rPr lang="en-US" b="1"/>
              <a:t>Recursion versus iteration</a:t>
            </a:r>
          </a:p>
          <a:p>
            <a:r>
              <a:rPr lang="en-US"/>
              <a:t>Expressive power</a:t>
            </a:r>
          </a:p>
          <a:p>
            <a:r>
              <a:rPr lang="en-US"/>
              <a:t>Performance issues</a:t>
            </a:r>
          </a:p>
          <a:p>
            <a:r>
              <a:rPr lang="en-US"/>
              <a:t>Stack space</a:t>
            </a:r>
          </a:p>
          <a:p>
            <a:r>
              <a:rPr lang="en-US"/>
              <a:t>Vulnerability</a:t>
            </a:r>
          </a:p>
          <a:p>
            <a:r>
              <a:rPr lang="en-US"/>
              <a:t>Multiply recursive problems</a:t>
            </a:r>
          </a:p>
          <a:p>
            <a:r>
              <a:rPr lang="en-US"/>
              <a:t>Refactoring recursion</a:t>
            </a:r>
            <a:endParaRPr lang="en-US" b="1"/>
          </a:p>
          <a:p>
            <a:pPr marL="0" indent="0">
              <a:buNone/>
            </a:pPr>
            <a:r>
              <a:rPr lang="en-US" b="1"/>
              <a:t>…….</a:t>
            </a:r>
          </a:p>
          <a:p>
            <a:pPr marL="0" indent="0">
              <a:buNone/>
            </a:pPr>
            <a:endParaRPr lang="en-US"/>
          </a:p>
        </p:txBody>
      </p:sp>
    </p:spTree>
    <p:extLst>
      <p:ext uri="{BB962C8B-B14F-4D97-AF65-F5344CB8AC3E}">
        <p14:creationId xmlns:p14="http://schemas.microsoft.com/office/powerpoint/2010/main" val="2087829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8F4-7258-F14D-97A1-155BC7D745E5}"/>
              </a:ext>
            </a:extLst>
          </p:cNvPr>
          <p:cNvSpPr>
            <a:spLocks noGrp="1"/>
          </p:cNvSpPr>
          <p:nvPr>
            <p:ph type="title"/>
          </p:nvPr>
        </p:nvSpPr>
        <p:spPr/>
        <p:txBody>
          <a:bodyPr/>
          <a:lstStyle/>
          <a:p>
            <a:r>
              <a:rPr lang="en-GB"/>
              <a:t>Recursion - Stack space</a:t>
            </a:r>
          </a:p>
        </p:txBody>
      </p:sp>
      <p:sp>
        <p:nvSpPr>
          <p:cNvPr id="3" name="Content Placeholder 2">
            <a:extLst>
              <a:ext uri="{FF2B5EF4-FFF2-40B4-BE49-F238E27FC236}">
                <a16:creationId xmlns:a16="http://schemas.microsoft.com/office/drawing/2014/main" id="{4BE979D5-B159-3D42-B466-B2E876933B92}"/>
              </a:ext>
            </a:extLst>
          </p:cNvPr>
          <p:cNvSpPr>
            <a:spLocks noGrp="1"/>
          </p:cNvSpPr>
          <p:nvPr>
            <p:ph sz="half" idx="1"/>
          </p:nvPr>
        </p:nvSpPr>
        <p:spPr/>
        <p:txBody>
          <a:bodyPr>
            <a:normAutofit/>
          </a:bodyPr>
          <a:lstStyle/>
          <a:p>
            <a:r>
              <a:rPr lang="en-GB"/>
              <a:t>JS function are executed in the stack</a:t>
            </a:r>
          </a:p>
          <a:p>
            <a:r>
              <a:rPr lang="en-GB"/>
              <a:t>recursion means filling up stack with the same function</a:t>
            </a:r>
          </a:p>
          <a:p>
            <a:r>
              <a:rPr lang="en-GB"/>
              <a:t>stack has limited size and recursion can consume (fill up) the stack </a:t>
            </a:r>
          </a:p>
          <a:p>
            <a:r>
              <a:rPr lang="en-GB"/>
              <a:t>other FP languages/runtimes not based on stack </a:t>
            </a:r>
          </a:p>
          <a:p>
            <a:endParaRPr lang="en-GB"/>
          </a:p>
        </p:txBody>
      </p:sp>
      <p:pic>
        <p:nvPicPr>
          <p:cNvPr id="7" name="Picture 6">
            <a:extLst>
              <a:ext uri="{FF2B5EF4-FFF2-40B4-BE49-F238E27FC236}">
                <a16:creationId xmlns:a16="http://schemas.microsoft.com/office/drawing/2014/main" id="{1BB26D37-1C7A-4042-B73C-FB68D93B7550}"/>
              </a:ext>
            </a:extLst>
          </p:cNvPr>
          <p:cNvPicPr>
            <a:picLocks noChangeAspect="1"/>
          </p:cNvPicPr>
          <p:nvPr/>
        </p:nvPicPr>
        <p:blipFill>
          <a:blip r:embed="rId2"/>
          <a:stretch>
            <a:fillRect/>
          </a:stretch>
        </p:blipFill>
        <p:spPr>
          <a:xfrm>
            <a:off x="6096001" y="1690689"/>
            <a:ext cx="5926108" cy="4351338"/>
          </a:xfrm>
          <a:prstGeom prst="rect">
            <a:avLst/>
          </a:prstGeom>
        </p:spPr>
      </p:pic>
    </p:spTree>
    <p:extLst>
      <p:ext uri="{BB962C8B-B14F-4D97-AF65-F5344CB8AC3E}">
        <p14:creationId xmlns:p14="http://schemas.microsoft.com/office/powerpoint/2010/main" val="2005596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8F4-7258-F14D-97A1-155BC7D745E5}"/>
              </a:ext>
            </a:extLst>
          </p:cNvPr>
          <p:cNvSpPr>
            <a:spLocks noGrp="1"/>
          </p:cNvSpPr>
          <p:nvPr>
            <p:ph type="title"/>
          </p:nvPr>
        </p:nvSpPr>
        <p:spPr/>
        <p:txBody>
          <a:bodyPr/>
          <a:lstStyle/>
          <a:p>
            <a:r>
              <a:rPr lang="en-GB"/>
              <a:t>Recursion – tail call optimization</a:t>
            </a:r>
          </a:p>
        </p:txBody>
      </p:sp>
      <p:sp>
        <p:nvSpPr>
          <p:cNvPr id="3" name="Content Placeholder 2">
            <a:extLst>
              <a:ext uri="{FF2B5EF4-FFF2-40B4-BE49-F238E27FC236}">
                <a16:creationId xmlns:a16="http://schemas.microsoft.com/office/drawing/2014/main" id="{4BE979D5-B159-3D42-B466-B2E876933B92}"/>
              </a:ext>
            </a:extLst>
          </p:cNvPr>
          <p:cNvSpPr>
            <a:spLocks noGrp="1"/>
          </p:cNvSpPr>
          <p:nvPr>
            <p:ph sz="half" idx="1"/>
          </p:nvPr>
        </p:nvSpPr>
        <p:spPr/>
        <p:txBody>
          <a:bodyPr>
            <a:normAutofit fontScale="85000" lnSpcReduction="20000"/>
          </a:bodyPr>
          <a:lstStyle/>
          <a:p>
            <a:r>
              <a:rPr lang="sk-SK" b="1" err="1"/>
              <a:t>Implicit</a:t>
            </a:r>
            <a:r>
              <a:rPr lang="sk-SK"/>
              <a:t> </a:t>
            </a:r>
            <a:r>
              <a:rPr lang="sk-SK" b="1" err="1"/>
              <a:t>tail</a:t>
            </a:r>
            <a:r>
              <a:rPr lang="sk-SK" b="1"/>
              <a:t> </a:t>
            </a:r>
            <a:r>
              <a:rPr lang="sk-SK" b="1" err="1"/>
              <a:t>call</a:t>
            </a:r>
            <a:r>
              <a:rPr lang="sk-SK" b="1"/>
              <a:t> </a:t>
            </a:r>
            <a:r>
              <a:rPr lang="sk-SK" b="1" err="1"/>
              <a:t>optimization</a:t>
            </a:r>
            <a:r>
              <a:rPr lang="sk-SK" b="1"/>
              <a:t> (</a:t>
            </a:r>
            <a:r>
              <a:rPr lang="sk-SK"/>
              <a:t>TCO) </a:t>
            </a:r>
            <a:r>
              <a:rPr lang="sk-SK" b="1"/>
              <a:t>– part of </a:t>
            </a:r>
            <a:r>
              <a:rPr lang="sk-SK"/>
              <a:t>ES 2015 - </a:t>
            </a:r>
            <a:r>
              <a:rPr lang="sk-SK" err="1"/>
              <a:t>you</a:t>
            </a:r>
            <a:r>
              <a:rPr lang="sk-SK"/>
              <a:t> </a:t>
            </a:r>
            <a:r>
              <a:rPr lang="sk-SK" err="1"/>
              <a:t>can</a:t>
            </a:r>
            <a:r>
              <a:rPr lang="sk-SK"/>
              <a:t> </a:t>
            </a:r>
            <a:r>
              <a:rPr lang="sk-SK" err="1"/>
              <a:t>make</a:t>
            </a:r>
            <a:r>
              <a:rPr lang="sk-SK"/>
              <a:t> </a:t>
            </a:r>
            <a:r>
              <a:rPr lang="sk-SK" err="1"/>
              <a:t>some</a:t>
            </a:r>
            <a:r>
              <a:rPr lang="sk-SK"/>
              <a:t> </a:t>
            </a:r>
            <a:r>
              <a:rPr lang="sk-SK" err="1"/>
              <a:t>function</a:t>
            </a:r>
            <a:r>
              <a:rPr lang="sk-SK"/>
              <a:t> </a:t>
            </a:r>
            <a:r>
              <a:rPr lang="sk-SK" err="1"/>
              <a:t>calls</a:t>
            </a:r>
            <a:r>
              <a:rPr lang="sk-SK"/>
              <a:t> </a:t>
            </a:r>
            <a:r>
              <a:rPr lang="sk-SK" err="1"/>
              <a:t>without</a:t>
            </a:r>
            <a:r>
              <a:rPr lang="sk-SK"/>
              <a:t> </a:t>
            </a:r>
            <a:r>
              <a:rPr lang="sk-SK" err="1"/>
              <a:t>growing</a:t>
            </a:r>
            <a:r>
              <a:rPr lang="sk-SK"/>
              <a:t> </a:t>
            </a:r>
            <a:r>
              <a:rPr lang="sk-SK" err="1"/>
              <a:t>the</a:t>
            </a:r>
            <a:r>
              <a:rPr lang="sk-SK"/>
              <a:t> </a:t>
            </a:r>
            <a:r>
              <a:rPr lang="sk-SK" err="1"/>
              <a:t>call</a:t>
            </a:r>
            <a:r>
              <a:rPr lang="sk-SK"/>
              <a:t> </a:t>
            </a:r>
            <a:r>
              <a:rPr lang="sk-SK" err="1"/>
              <a:t>stack</a:t>
            </a:r>
            <a:endParaRPr lang="sk-SK"/>
          </a:p>
          <a:p>
            <a:r>
              <a:rPr lang="sk-SK" b="1" err="1"/>
              <a:t>not</a:t>
            </a:r>
            <a:r>
              <a:rPr lang="sk-SK" b="1"/>
              <a:t> </a:t>
            </a:r>
            <a:r>
              <a:rPr lang="sk-SK" b="1" err="1"/>
              <a:t>implemented</a:t>
            </a:r>
            <a:r>
              <a:rPr lang="sk-SK" b="1"/>
              <a:t> </a:t>
            </a:r>
            <a:r>
              <a:rPr lang="sk-SK"/>
              <a:t>(</a:t>
            </a:r>
            <a:r>
              <a:rPr lang="sk-SK" err="1"/>
              <a:t>only</a:t>
            </a:r>
            <a:r>
              <a:rPr lang="sk-SK"/>
              <a:t> Safari, XS6, DUK) </a:t>
            </a:r>
            <a:r>
              <a:rPr lang="sk-SK">
                <a:hlinkClick r:id="rId2"/>
              </a:rPr>
              <a:t>http://2ality.com/2015/06/tail-call-optimization.html</a:t>
            </a:r>
            <a:endParaRPr lang="sk-SK"/>
          </a:p>
          <a:p>
            <a:r>
              <a:rPr lang="sk-SK" b="1"/>
              <a:t>ECMAScript 6 Proper Tail Calls in </a:t>
            </a:r>
            <a:r>
              <a:rPr lang="sk-SK" b="1" err="1"/>
              <a:t>WebKit</a:t>
            </a:r>
            <a:r>
              <a:rPr lang="sk-SK" b="1"/>
              <a:t>(PTC) </a:t>
            </a:r>
            <a:r>
              <a:rPr lang="sk-SK">
                <a:hlinkClick r:id="rId3"/>
              </a:rPr>
              <a:t>https://webkit.org/blog/6240/ecmascript-6-proper-tail-calls-in-webkit/</a:t>
            </a:r>
            <a:endParaRPr lang="sk-SK"/>
          </a:p>
          <a:p>
            <a:r>
              <a:rPr lang="sk-SK" b="1" err="1"/>
              <a:t>Syntactic</a:t>
            </a:r>
            <a:r>
              <a:rPr lang="sk-SK" b="1"/>
              <a:t> </a:t>
            </a:r>
            <a:r>
              <a:rPr lang="sk-SK" b="1" err="1"/>
              <a:t>Tail</a:t>
            </a:r>
            <a:r>
              <a:rPr lang="sk-SK" b="1"/>
              <a:t> </a:t>
            </a:r>
            <a:r>
              <a:rPr lang="sk-SK" b="1" err="1"/>
              <a:t>Calls</a:t>
            </a:r>
            <a:r>
              <a:rPr lang="sk-SK" b="1"/>
              <a:t> (STC) – </a:t>
            </a:r>
            <a:r>
              <a:rPr lang="sk-SK" b="1" err="1"/>
              <a:t>proposal</a:t>
            </a:r>
            <a:r>
              <a:rPr lang="sk-SK" b="1"/>
              <a:t> </a:t>
            </a:r>
            <a:r>
              <a:rPr lang="sk-SK">
                <a:hlinkClick r:id="rId4"/>
              </a:rPr>
              <a:t>https://github.com/tc39/proposal-ptc-syntax/blob/master/README.md</a:t>
            </a:r>
            <a:endParaRPr lang="sk-SK"/>
          </a:p>
          <a:p>
            <a:endParaRPr lang="en-GB"/>
          </a:p>
        </p:txBody>
      </p:sp>
      <p:sp>
        <p:nvSpPr>
          <p:cNvPr id="4" name="Content Placeholder 3">
            <a:extLst>
              <a:ext uri="{FF2B5EF4-FFF2-40B4-BE49-F238E27FC236}">
                <a16:creationId xmlns:a16="http://schemas.microsoft.com/office/drawing/2014/main" id="{E902DA2C-E02B-CD48-9632-1A2CC42140E2}"/>
              </a:ext>
            </a:extLst>
          </p:cNvPr>
          <p:cNvSpPr>
            <a:spLocks noGrp="1"/>
          </p:cNvSpPr>
          <p:nvPr>
            <p:ph sz="half" idx="2"/>
          </p:nvPr>
        </p:nvSpPr>
        <p:spPr/>
        <p:txBody>
          <a:bodyPr>
            <a:normAutofit fontScale="85000" lnSpcReduction="20000"/>
          </a:bodyPr>
          <a:lstStyle/>
          <a:p>
            <a:endParaRPr lang="sk-SK"/>
          </a:p>
          <a:p>
            <a:endParaRPr lang="en-GB"/>
          </a:p>
        </p:txBody>
      </p:sp>
      <p:pic>
        <p:nvPicPr>
          <p:cNvPr id="5" name="Picture 4">
            <a:extLst>
              <a:ext uri="{FF2B5EF4-FFF2-40B4-BE49-F238E27FC236}">
                <a16:creationId xmlns:a16="http://schemas.microsoft.com/office/drawing/2014/main" id="{E6AA9767-38CF-A745-8AD3-4012172C1D7E}"/>
              </a:ext>
            </a:extLst>
          </p:cNvPr>
          <p:cNvPicPr>
            <a:picLocks noChangeAspect="1"/>
          </p:cNvPicPr>
          <p:nvPr/>
        </p:nvPicPr>
        <p:blipFill>
          <a:blip r:embed="rId5"/>
          <a:stretch>
            <a:fillRect/>
          </a:stretch>
        </p:blipFill>
        <p:spPr>
          <a:xfrm>
            <a:off x="6432550" y="1690688"/>
            <a:ext cx="4921250" cy="1194357"/>
          </a:xfrm>
          <a:prstGeom prst="rect">
            <a:avLst/>
          </a:prstGeom>
        </p:spPr>
      </p:pic>
      <p:sp>
        <p:nvSpPr>
          <p:cNvPr id="6" name="Rectangle 5">
            <a:extLst>
              <a:ext uri="{FF2B5EF4-FFF2-40B4-BE49-F238E27FC236}">
                <a16:creationId xmlns:a16="http://schemas.microsoft.com/office/drawing/2014/main" id="{12286E61-2A54-BD41-AC5B-4A1D74430825}"/>
              </a:ext>
            </a:extLst>
          </p:cNvPr>
          <p:cNvSpPr/>
          <p:nvPr/>
        </p:nvSpPr>
        <p:spPr>
          <a:xfrm>
            <a:off x="6432550" y="2885045"/>
            <a:ext cx="3834704" cy="646331"/>
          </a:xfrm>
          <a:prstGeom prst="rect">
            <a:avLst/>
          </a:prstGeom>
        </p:spPr>
        <p:txBody>
          <a:bodyPr wrap="none">
            <a:spAutoFit/>
          </a:bodyPr>
          <a:lstStyle/>
          <a:p>
            <a:r>
              <a:rPr lang="en-US">
                <a:hlinkClick r:id="rId6"/>
              </a:rPr>
              <a:t>https://v8.dev/blog/modern-javascript</a:t>
            </a:r>
            <a:endParaRPr lang="en-US"/>
          </a:p>
          <a:p>
            <a:endParaRPr lang="en-US"/>
          </a:p>
        </p:txBody>
      </p:sp>
    </p:spTree>
    <p:extLst>
      <p:ext uri="{BB962C8B-B14F-4D97-AF65-F5344CB8AC3E}">
        <p14:creationId xmlns:p14="http://schemas.microsoft.com/office/powerpoint/2010/main" val="3804085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5" name="Title 4">
            <a:extLst>
              <a:ext uri="{FF2B5EF4-FFF2-40B4-BE49-F238E27FC236}">
                <a16:creationId xmlns:a16="http://schemas.microsoft.com/office/drawing/2014/main" id="{F01DB76F-1A77-714B-9600-556B4F5CD467}"/>
              </a:ext>
            </a:extLst>
          </p:cNvPr>
          <p:cNvSpPr>
            <a:spLocks noGrp="1"/>
          </p:cNvSpPr>
          <p:nvPr>
            <p:ph type="ctrTitle"/>
          </p:nvPr>
        </p:nvSpPr>
        <p:spPr>
          <a:xfrm>
            <a:off x="804484" y="1191796"/>
            <a:ext cx="10021446" cy="2976344"/>
          </a:xfrm>
        </p:spPr>
        <p:txBody>
          <a:bodyPr anchor="ctr">
            <a:normAutofit/>
          </a:bodyPr>
          <a:lstStyle/>
          <a:p>
            <a:pPr algn="l"/>
            <a:r>
              <a:rPr lang="en-GB" sz="6600">
                <a:solidFill>
                  <a:srgbClr val="FFFFFF"/>
                </a:solidFill>
              </a:rPr>
              <a:t>partial and curry</a:t>
            </a:r>
          </a:p>
        </p:txBody>
      </p:sp>
      <p:sp>
        <p:nvSpPr>
          <p:cNvPr id="6" name="Subtitle 5">
            <a:extLst>
              <a:ext uri="{FF2B5EF4-FFF2-40B4-BE49-F238E27FC236}">
                <a16:creationId xmlns:a16="http://schemas.microsoft.com/office/drawing/2014/main" id="{3DD921BC-0BED-8A46-9C97-237C9D08625C}"/>
              </a:ext>
            </a:extLst>
          </p:cNvPr>
          <p:cNvSpPr>
            <a:spLocks noGrp="1"/>
          </p:cNvSpPr>
          <p:nvPr>
            <p:ph type="subTitle" idx="1"/>
          </p:nvPr>
        </p:nvSpPr>
        <p:spPr>
          <a:xfrm>
            <a:off x="804788" y="5318990"/>
            <a:ext cx="9416898" cy="723670"/>
          </a:xfrm>
        </p:spPr>
        <p:txBody>
          <a:bodyPr anchor="t">
            <a:normAutofit/>
          </a:bodyPr>
          <a:lstStyle/>
          <a:p>
            <a:pPr algn="l"/>
            <a:endParaRPr lang="en-GB" sz="1800">
              <a:solidFill>
                <a:srgbClr val="000000"/>
              </a:solidFill>
            </a:endParaRPr>
          </a:p>
        </p:txBody>
      </p:sp>
    </p:spTree>
    <p:extLst>
      <p:ext uri="{BB962C8B-B14F-4D97-AF65-F5344CB8AC3E}">
        <p14:creationId xmlns:p14="http://schemas.microsoft.com/office/powerpoint/2010/main" val="11378678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F889-6606-A541-B694-F1F543B59C0C}"/>
              </a:ext>
            </a:extLst>
          </p:cNvPr>
          <p:cNvSpPr>
            <a:spLocks noGrp="1"/>
          </p:cNvSpPr>
          <p:nvPr>
            <p:ph type="title"/>
          </p:nvPr>
        </p:nvSpPr>
        <p:spPr/>
        <p:txBody>
          <a:bodyPr/>
          <a:lstStyle/>
          <a:p>
            <a:r>
              <a:rPr lang="sk-SK" dirty="0" err="1"/>
              <a:t>Object.bind</a:t>
            </a:r>
            <a:endParaRPr lang="sk-SK" dirty="0"/>
          </a:p>
        </p:txBody>
      </p:sp>
      <p:sp>
        <p:nvSpPr>
          <p:cNvPr id="8" name="Content Placeholder 7">
            <a:extLst>
              <a:ext uri="{FF2B5EF4-FFF2-40B4-BE49-F238E27FC236}">
                <a16:creationId xmlns:a16="http://schemas.microsoft.com/office/drawing/2014/main" id="{AB5E5893-C72C-E74E-B5BA-4928DD482AEB}"/>
              </a:ext>
            </a:extLst>
          </p:cNvPr>
          <p:cNvSpPr>
            <a:spLocks noGrp="1"/>
          </p:cNvSpPr>
          <p:nvPr>
            <p:ph sz="half" idx="2"/>
          </p:nvPr>
        </p:nvSpPr>
        <p:spPr>
          <a:xfrm>
            <a:off x="993711" y="1715505"/>
            <a:ext cx="4530011" cy="4351338"/>
          </a:xfrm>
        </p:spPr>
        <p:txBody>
          <a:bodyPr>
            <a:normAutofit fontScale="62500" lnSpcReduction="20000"/>
          </a:bodyPr>
          <a:lstStyle/>
          <a:p>
            <a:pPr marL="0" indent="0">
              <a:buNone/>
            </a:pPr>
            <a:r>
              <a:rPr lang="sk-SK" dirty="0" err="1"/>
              <a:t>Bind</a:t>
            </a:r>
            <a:r>
              <a:rPr lang="sk-SK" dirty="0"/>
              <a:t> (v pohľadu FP) používame na to, aby sme z existujúcej funkcie z 5 parametrami urobili funkciu z 3 parametrami</a:t>
            </a:r>
          </a:p>
          <a:p>
            <a:pPr marL="914400" lvl="1" indent="-457200">
              <a:buFont typeface="+mj-lt"/>
              <a:buAutoNum type="alphaUcPeriod"/>
            </a:pPr>
            <a:r>
              <a:rPr lang="sk-SK" dirty="0"/>
              <a:t>Vieme tie parametre v inom čase a inom kuse programu ako budeme volať finálnu funkciu </a:t>
            </a:r>
          </a:p>
          <a:p>
            <a:pPr marL="914400" lvl="1" indent="-457200">
              <a:buFont typeface="+mj-lt"/>
              <a:buAutoNum type="alphaUcPeriod"/>
            </a:pPr>
            <a:r>
              <a:rPr lang="sk-SK" dirty="0"/>
              <a:t>Vytvárate konkrétnejšie verzie všeobecného API </a:t>
            </a:r>
          </a:p>
          <a:p>
            <a:pPr marL="914400" lvl="1" indent="-457200">
              <a:buFont typeface="+mj-lt"/>
              <a:buAutoNum type="alphaUcPeriod"/>
            </a:pPr>
            <a:r>
              <a:rPr lang="sk-SK" dirty="0"/>
              <a:t>Chceme krajší/sémantickejší zápis</a:t>
            </a:r>
          </a:p>
          <a:p>
            <a:pPr marL="0" indent="0">
              <a:buNone/>
            </a:pPr>
            <a:r>
              <a:rPr lang="sk-SK" dirty="0"/>
              <a:t>Existujúca funkcia môže byť </a:t>
            </a:r>
          </a:p>
          <a:p>
            <a:pPr lvl="1"/>
            <a:r>
              <a:rPr lang="sk-SK" dirty="0" err="1"/>
              <a:t>Build</a:t>
            </a:r>
            <a:r>
              <a:rPr lang="sk-SK" dirty="0"/>
              <a:t> in API (</a:t>
            </a:r>
            <a:r>
              <a:rPr lang="sk-SK" dirty="0" err="1"/>
              <a:t>Array.prototype</a:t>
            </a:r>
            <a:r>
              <a:rPr lang="sk-SK" dirty="0"/>
              <a:t>, </a:t>
            </a:r>
            <a:r>
              <a:rPr lang="sk-SK" dirty="0" err="1"/>
              <a:t>Object.is</a:t>
            </a:r>
            <a:r>
              <a:rPr lang="sk-SK" dirty="0"/>
              <a:t>)</a:t>
            </a:r>
          </a:p>
          <a:p>
            <a:pPr lvl="1"/>
            <a:r>
              <a:rPr lang="sk-SK" dirty="0"/>
              <a:t>Cudzie API</a:t>
            </a:r>
          </a:p>
          <a:p>
            <a:r>
              <a:rPr lang="sk-SK" dirty="0" err="1"/>
              <a:t>Bind</a:t>
            </a:r>
            <a:r>
              <a:rPr lang="sk-SK" dirty="0"/>
              <a:t> </a:t>
            </a:r>
            <a:r>
              <a:rPr lang="sk-SK" dirty="0" err="1"/>
              <a:t>vs</a:t>
            </a:r>
            <a:r>
              <a:rPr lang="sk-SK" dirty="0"/>
              <a:t>. </a:t>
            </a:r>
            <a:r>
              <a:rPr lang="sk-SK" dirty="0" err="1"/>
              <a:t>inline</a:t>
            </a:r>
            <a:r>
              <a:rPr lang="sk-SK" dirty="0"/>
              <a:t> </a:t>
            </a:r>
            <a:r>
              <a:rPr lang="sk-SK" dirty="0" err="1"/>
              <a:t>arrow</a:t>
            </a:r>
            <a:endParaRPr lang="sk-SK" dirty="0"/>
          </a:p>
          <a:p>
            <a:pPr lvl="1"/>
            <a:r>
              <a:rPr lang="sk-SK" dirty="0"/>
              <a:t>Odkedy máme </a:t>
            </a:r>
            <a:r>
              <a:rPr lang="sk-SK" dirty="0" err="1"/>
              <a:t>arrows</a:t>
            </a:r>
            <a:r>
              <a:rPr lang="sk-SK" dirty="0"/>
              <a:t> aj tak všetci píšu </a:t>
            </a:r>
            <a:r>
              <a:rPr lang="sk-SK" dirty="0" err="1"/>
              <a:t>arrow</a:t>
            </a:r>
            <a:r>
              <a:rPr lang="sk-SK" dirty="0"/>
              <a:t>, ale to nie je krajší/sémantickejší zápis, tým riešia iba ten bod A.</a:t>
            </a:r>
          </a:p>
          <a:p>
            <a:r>
              <a:rPr lang="sk-SK" dirty="0"/>
              <a:t>Navyše </a:t>
            </a:r>
            <a:r>
              <a:rPr lang="sk-SK" dirty="0" err="1"/>
              <a:t>bind</a:t>
            </a:r>
            <a:r>
              <a:rPr lang="sk-SK" dirty="0"/>
              <a:t> vie doplniť iba parametre z </a:t>
            </a:r>
            <a:r>
              <a:rPr lang="sk-SK" dirty="0" err="1"/>
              <a:t>predu</a:t>
            </a:r>
            <a:r>
              <a:rPr lang="sk-SK" dirty="0"/>
              <a:t>, takže API musí byť vhodne napísané</a:t>
            </a:r>
          </a:p>
          <a:p>
            <a:pPr lvl="1"/>
            <a:endParaRPr lang="sk-SK" dirty="0"/>
          </a:p>
          <a:p>
            <a:endParaRPr lang="sk-SK" dirty="0"/>
          </a:p>
        </p:txBody>
      </p:sp>
      <p:sp>
        <p:nvSpPr>
          <p:cNvPr id="44" name="Rectangle 43">
            <a:extLst>
              <a:ext uri="{FF2B5EF4-FFF2-40B4-BE49-F238E27FC236}">
                <a16:creationId xmlns:a16="http://schemas.microsoft.com/office/drawing/2014/main" id="{50507082-35F6-5045-8DBB-63A627E220B7}"/>
              </a:ext>
            </a:extLst>
          </p:cNvPr>
          <p:cNvSpPr/>
          <p:nvPr/>
        </p:nvSpPr>
        <p:spPr>
          <a:xfrm>
            <a:off x="6096000" y="1605066"/>
            <a:ext cx="6096000" cy="1200329"/>
          </a:xfrm>
          <a:prstGeom prst="rect">
            <a:avLst/>
          </a:prstGeom>
        </p:spPr>
        <p:txBody>
          <a:bodyPr>
            <a:spAutoFit/>
          </a:bodyPr>
          <a:lstStyle/>
          <a:p>
            <a:r>
              <a:rPr lang="sk-SK" dirty="0">
                <a:hlinkClick r:id="rId3"/>
              </a:rPr>
              <a:t>https://developer.mozilla.org/en-US/docs/Web/JavaScript/Reference/Global_objects/Function/bind</a:t>
            </a:r>
            <a:endParaRPr lang="sk-SK" dirty="0"/>
          </a:p>
          <a:p>
            <a:endParaRPr lang="sk-SK" dirty="0"/>
          </a:p>
        </p:txBody>
      </p:sp>
    </p:spTree>
    <p:extLst>
      <p:ext uri="{BB962C8B-B14F-4D97-AF65-F5344CB8AC3E}">
        <p14:creationId xmlns:p14="http://schemas.microsoft.com/office/powerpoint/2010/main" val="7395926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6374-0737-D941-8BD9-8E122221A369}"/>
              </a:ext>
            </a:extLst>
          </p:cNvPr>
          <p:cNvSpPr>
            <a:spLocks noGrp="1"/>
          </p:cNvSpPr>
          <p:nvPr>
            <p:ph type="title"/>
          </p:nvPr>
        </p:nvSpPr>
        <p:spPr>
          <a:xfrm>
            <a:off x="457200" y="365125"/>
            <a:ext cx="5715000" cy="1325563"/>
          </a:xfrm>
        </p:spPr>
        <p:txBody>
          <a:bodyPr>
            <a:normAutofit fontScale="90000"/>
          </a:bodyPr>
          <a:lstStyle/>
          <a:p>
            <a:r>
              <a:rPr lang="sk-SK" dirty="0" err="1"/>
              <a:t>partially</a:t>
            </a:r>
            <a:r>
              <a:rPr lang="sk-SK" dirty="0"/>
              <a:t> </a:t>
            </a:r>
            <a:r>
              <a:rPr lang="sk-SK" dirty="0" err="1"/>
              <a:t>applied</a:t>
            </a:r>
            <a:r>
              <a:rPr lang="sk-SK" dirty="0"/>
              <a:t> </a:t>
            </a:r>
            <a:r>
              <a:rPr lang="sk-SK" dirty="0" err="1"/>
              <a:t>functions</a:t>
            </a:r>
            <a:r>
              <a:rPr lang="sk-SK" dirty="0"/>
              <a:t> </a:t>
            </a:r>
            <a:br>
              <a:rPr lang="sk-SK" dirty="0"/>
            </a:br>
            <a:r>
              <a:rPr lang="sk-SK" dirty="0"/>
              <a:t>pomocou </a:t>
            </a:r>
            <a:r>
              <a:rPr lang="sk-SK" dirty="0" err="1"/>
              <a:t>bind</a:t>
            </a:r>
            <a:endParaRPr lang="sk-SK" dirty="0"/>
          </a:p>
        </p:txBody>
      </p:sp>
      <p:sp>
        <p:nvSpPr>
          <p:cNvPr id="4" name="Content Placeholder 3">
            <a:extLst>
              <a:ext uri="{FF2B5EF4-FFF2-40B4-BE49-F238E27FC236}">
                <a16:creationId xmlns:a16="http://schemas.microsoft.com/office/drawing/2014/main" id="{3727BB49-D3ED-3742-987A-C3B0E0338082}"/>
              </a:ext>
            </a:extLst>
          </p:cNvPr>
          <p:cNvSpPr>
            <a:spLocks noGrp="1"/>
          </p:cNvSpPr>
          <p:nvPr>
            <p:ph sz="half" idx="2"/>
          </p:nvPr>
        </p:nvSpPr>
        <p:spPr/>
        <p:txBody>
          <a:bodyPr/>
          <a:lstStyle/>
          <a:p>
            <a:endParaRPr lang="sk-SK" dirty="0"/>
          </a:p>
        </p:txBody>
      </p:sp>
      <p:sp>
        <p:nvSpPr>
          <p:cNvPr id="6" name="Content Placeholder 5">
            <a:extLst>
              <a:ext uri="{FF2B5EF4-FFF2-40B4-BE49-F238E27FC236}">
                <a16:creationId xmlns:a16="http://schemas.microsoft.com/office/drawing/2014/main" id="{B14E41D0-2EDD-8141-89AC-F75BE52FF4D8}"/>
              </a:ext>
            </a:extLst>
          </p:cNvPr>
          <p:cNvSpPr>
            <a:spLocks noGrp="1"/>
          </p:cNvSpPr>
          <p:nvPr>
            <p:ph sz="half" idx="1"/>
          </p:nvPr>
        </p:nvSpPr>
        <p:spPr>
          <a:xfrm>
            <a:off x="838200" y="1825625"/>
            <a:ext cx="5181600" cy="4751557"/>
          </a:xfrm>
          <a:prstGeom prst="rect">
            <a:avLst/>
          </a:prstGeom>
        </p:spPr>
        <p:txBody>
          <a:bodyPr>
            <a:spAutoFit/>
          </a:bodyPr>
          <a:lstStyle/>
          <a:p>
            <a:pPr marL="0" indent="0">
              <a:buNone/>
            </a:pPr>
            <a:r>
              <a:rPr lang="sk-SK" dirty="0">
                <a:solidFill>
                  <a:srgbClr val="333333"/>
                </a:solidFill>
                <a:latin typeface="Arial" panose="020B0604020202020204" pitchFamily="34" charset="0"/>
              </a:rPr>
              <a:t>B) </a:t>
            </a:r>
            <a:r>
              <a:rPr lang="sk-SK" dirty="0" err="1">
                <a:solidFill>
                  <a:srgbClr val="333333"/>
                </a:solidFill>
                <a:latin typeface="Arial" panose="020B0604020202020204" pitchFamily="34" charset="0"/>
              </a:rPr>
              <a:t>The</a:t>
            </a:r>
            <a:r>
              <a:rPr lang="sk-SK" dirty="0">
                <a:solidFill>
                  <a:srgbClr val="333333"/>
                </a:solidFill>
                <a:latin typeface="Arial" panose="020B0604020202020204" pitchFamily="34" charset="0"/>
              </a:rPr>
              <a:t> </a:t>
            </a:r>
            <a:r>
              <a:rPr lang="sk-SK" dirty="0" err="1">
                <a:solidFill>
                  <a:srgbClr val="333333"/>
                </a:solidFill>
                <a:latin typeface="Arial" panose="020B0604020202020204" pitchFamily="34" charset="0"/>
              </a:rPr>
              <a:t>next</a:t>
            </a:r>
            <a:r>
              <a:rPr lang="sk-SK" dirty="0">
                <a:solidFill>
                  <a:srgbClr val="333333"/>
                </a:solidFill>
                <a:latin typeface="Arial" panose="020B0604020202020204" pitchFamily="34" charset="0"/>
              </a:rPr>
              <a:t> </a:t>
            </a:r>
            <a:r>
              <a:rPr lang="sk-SK" dirty="0" err="1">
                <a:solidFill>
                  <a:srgbClr val="333333"/>
                </a:solidFill>
                <a:latin typeface="Arial" panose="020B0604020202020204" pitchFamily="34" charset="0"/>
              </a:rPr>
              <a:t>simplest</a:t>
            </a:r>
            <a:r>
              <a:rPr lang="sk-SK" dirty="0">
                <a:solidFill>
                  <a:srgbClr val="333333"/>
                </a:solidFill>
                <a:latin typeface="Arial" panose="020B0604020202020204" pitchFamily="34" charset="0"/>
              </a:rPr>
              <a:t> </a:t>
            </a:r>
            <a:r>
              <a:rPr lang="sk-SK" dirty="0" err="1">
                <a:solidFill>
                  <a:srgbClr val="333333"/>
                </a:solidFill>
                <a:latin typeface="Arial" panose="020B0604020202020204" pitchFamily="34" charset="0"/>
              </a:rPr>
              <a:t>use</a:t>
            </a:r>
            <a:r>
              <a:rPr lang="sk-SK" dirty="0">
                <a:solidFill>
                  <a:srgbClr val="333333"/>
                </a:solidFill>
                <a:latin typeface="Arial" panose="020B0604020202020204" pitchFamily="34" charset="0"/>
              </a:rPr>
              <a:t> of </a:t>
            </a:r>
            <a:r>
              <a:rPr lang="sk-SK" dirty="0" err="1">
                <a:solidFill>
                  <a:srgbClr val="333333"/>
                </a:solidFill>
                <a:latin typeface="Arial" panose="020B0604020202020204" pitchFamily="34" charset="0"/>
              </a:rPr>
              <a:t>bind</a:t>
            </a:r>
            <a:r>
              <a:rPr lang="sk-SK" dirty="0">
                <a:solidFill>
                  <a:srgbClr val="333333"/>
                </a:solidFill>
                <a:latin typeface="Arial" panose="020B0604020202020204" pitchFamily="34" charset="0"/>
              </a:rPr>
              <a:t>() </a:t>
            </a:r>
            <a:r>
              <a:rPr lang="sk-SK" dirty="0" err="1">
                <a:solidFill>
                  <a:srgbClr val="333333"/>
                </a:solidFill>
                <a:latin typeface="Arial" panose="020B0604020202020204" pitchFamily="34" charset="0"/>
              </a:rPr>
              <a:t>is</a:t>
            </a:r>
            <a:r>
              <a:rPr lang="sk-SK" dirty="0">
                <a:solidFill>
                  <a:srgbClr val="333333"/>
                </a:solidFill>
                <a:latin typeface="Arial" panose="020B0604020202020204" pitchFamily="34" charset="0"/>
              </a:rPr>
              <a:t> to </a:t>
            </a:r>
            <a:r>
              <a:rPr lang="sk-SK" dirty="0" err="1">
                <a:solidFill>
                  <a:srgbClr val="333333"/>
                </a:solidFill>
                <a:latin typeface="Arial" panose="020B0604020202020204" pitchFamily="34" charset="0"/>
              </a:rPr>
              <a:t>make</a:t>
            </a:r>
            <a:r>
              <a:rPr lang="sk-SK" dirty="0">
                <a:solidFill>
                  <a:srgbClr val="333333"/>
                </a:solidFill>
                <a:latin typeface="Arial" panose="020B0604020202020204" pitchFamily="34" charset="0"/>
              </a:rPr>
              <a:t> a </a:t>
            </a:r>
            <a:r>
              <a:rPr lang="sk-SK" dirty="0" err="1">
                <a:solidFill>
                  <a:srgbClr val="333333"/>
                </a:solidFill>
                <a:latin typeface="Arial" panose="020B0604020202020204" pitchFamily="34" charset="0"/>
              </a:rPr>
              <a:t>function</a:t>
            </a:r>
            <a:r>
              <a:rPr lang="sk-SK" dirty="0">
                <a:solidFill>
                  <a:srgbClr val="333333"/>
                </a:solidFill>
                <a:latin typeface="Arial" panose="020B0604020202020204" pitchFamily="34" charset="0"/>
              </a:rPr>
              <a:t> </a:t>
            </a:r>
            <a:r>
              <a:rPr lang="sk-SK" dirty="0" err="1">
                <a:solidFill>
                  <a:srgbClr val="333333"/>
                </a:solidFill>
                <a:latin typeface="Arial" panose="020B0604020202020204" pitchFamily="34" charset="0"/>
              </a:rPr>
              <a:t>with</a:t>
            </a:r>
            <a:r>
              <a:rPr lang="sk-SK" dirty="0">
                <a:solidFill>
                  <a:srgbClr val="333333"/>
                </a:solidFill>
                <a:latin typeface="Arial" panose="020B0604020202020204" pitchFamily="34" charset="0"/>
              </a:rPr>
              <a:t> pre-</a:t>
            </a:r>
            <a:r>
              <a:rPr lang="sk-SK" dirty="0" err="1">
                <a:solidFill>
                  <a:srgbClr val="333333"/>
                </a:solidFill>
                <a:latin typeface="Arial" panose="020B0604020202020204" pitchFamily="34" charset="0"/>
              </a:rPr>
              <a:t>specified</a:t>
            </a:r>
            <a:r>
              <a:rPr lang="sk-SK" dirty="0">
                <a:solidFill>
                  <a:srgbClr val="333333"/>
                </a:solidFill>
                <a:latin typeface="Arial" panose="020B0604020202020204" pitchFamily="34" charset="0"/>
              </a:rPr>
              <a:t> </a:t>
            </a:r>
            <a:r>
              <a:rPr lang="sk-SK" dirty="0" err="1">
                <a:solidFill>
                  <a:srgbClr val="333333"/>
                </a:solidFill>
                <a:latin typeface="Arial" panose="020B0604020202020204" pitchFamily="34" charset="0"/>
              </a:rPr>
              <a:t>initial</a:t>
            </a:r>
            <a:r>
              <a:rPr lang="sk-SK" dirty="0">
                <a:solidFill>
                  <a:srgbClr val="333333"/>
                </a:solidFill>
                <a:latin typeface="Arial" panose="020B0604020202020204" pitchFamily="34" charset="0"/>
              </a:rPr>
              <a:t> </a:t>
            </a:r>
            <a:r>
              <a:rPr lang="sk-SK" dirty="0" err="1">
                <a:solidFill>
                  <a:srgbClr val="333333"/>
                </a:solidFill>
                <a:latin typeface="Arial" panose="020B0604020202020204" pitchFamily="34" charset="0"/>
              </a:rPr>
              <a:t>arguments</a:t>
            </a:r>
            <a:r>
              <a:rPr lang="sk-SK" dirty="0">
                <a:solidFill>
                  <a:srgbClr val="333333"/>
                </a:solidFill>
                <a:latin typeface="Arial" panose="020B0604020202020204" pitchFamily="34" charset="0"/>
              </a:rPr>
              <a:t>.</a:t>
            </a:r>
          </a:p>
          <a:p>
            <a:pPr marL="914400" lvl="1" indent="-457200">
              <a:buFont typeface="+mj-lt"/>
              <a:buAutoNum type="alphaUcPeriod"/>
            </a:pPr>
            <a:r>
              <a:rPr lang="sk-SK" dirty="0"/>
              <a:t>Vytvárate konkrétnejšie verzie všeobecného API </a:t>
            </a:r>
          </a:p>
          <a:p>
            <a:pPr marL="914400" lvl="1" indent="-457200">
              <a:buFont typeface="+mj-lt"/>
              <a:buAutoNum type="alphaUcPeriod"/>
            </a:pPr>
            <a:r>
              <a:rPr lang="sk-SK" dirty="0"/>
              <a:t>Chceme krajší/sémantickejší zápis</a:t>
            </a:r>
          </a:p>
          <a:p>
            <a:pPr marL="914400" lvl="1" indent="-457200">
              <a:buFont typeface="+mj-lt"/>
              <a:buAutoNum type="alphaUcPeriod"/>
            </a:pPr>
            <a:endParaRPr lang="sk-SK" dirty="0"/>
          </a:p>
          <a:p>
            <a:pPr marL="0" indent="0">
              <a:buNone/>
            </a:pPr>
            <a:endParaRPr lang="sk-SK" sz="1800" dirty="0"/>
          </a:p>
          <a:p>
            <a:pPr marL="0" indent="0">
              <a:buNone/>
            </a:pPr>
            <a:r>
              <a:rPr lang="sk-SK" sz="1800" dirty="0"/>
              <a:t>Tak ako v OO: pôvodná trieda mala 10 parametrov, nová špecializácia ma mat len 3, ostatne si nastavíte vy v </a:t>
            </a:r>
            <a:r>
              <a:rPr lang="sk-SK" sz="1800" dirty="0" err="1"/>
              <a:t>podedencovi</a:t>
            </a:r>
            <a:r>
              <a:rPr lang="sk-SK" sz="1800" dirty="0"/>
              <a:t>....</a:t>
            </a:r>
          </a:p>
        </p:txBody>
      </p:sp>
      <p:pic>
        <p:nvPicPr>
          <p:cNvPr id="9" name="Picture 8">
            <a:extLst>
              <a:ext uri="{FF2B5EF4-FFF2-40B4-BE49-F238E27FC236}">
                <a16:creationId xmlns:a16="http://schemas.microsoft.com/office/drawing/2014/main" id="{C4F3A9FE-9272-5644-A9DD-C457E59602F0}"/>
              </a:ext>
            </a:extLst>
          </p:cNvPr>
          <p:cNvPicPr>
            <a:picLocks noChangeAspect="1"/>
          </p:cNvPicPr>
          <p:nvPr/>
        </p:nvPicPr>
        <p:blipFill>
          <a:blip r:embed="rId3"/>
          <a:stretch>
            <a:fillRect/>
          </a:stretch>
        </p:blipFill>
        <p:spPr>
          <a:xfrm>
            <a:off x="6172200" y="0"/>
            <a:ext cx="5419493" cy="6858000"/>
          </a:xfrm>
          <a:prstGeom prst="rect">
            <a:avLst/>
          </a:prstGeom>
        </p:spPr>
      </p:pic>
    </p:spTree>
    <p:extLst>
      <p:ext uri="{BB962C8B-B14F-4D97-AF65-F5344CB8AC3E}">
        <p14:creationId xmlns:p14="http://schemas.microsoft.com/office/powerpoint/2010/main" val="2785917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F889-6606-A541-B694-F1F543B59C0C}"/>
              </a:ext>
            </a:extLst>
          </p:cNvPr>
          <p:cNvSpPr>
            <a:spLocks noGrp="1"/>
          </p:cNvSpPr>
          <p:nvPr>
            <p:ph type="title"/>
          </p:nvPr>
        </p:nvSpPr>
        <p:spPr/>
        <p:txBody>
          <a:bodyPr/>
          <a:lstStyle/>
          <a:p>
            <a:r>
              <a:rPr lang="sk-SK" dirty="0" err="1"/>
              <a:t>Object.bind</a:t>
            </a:r>
            <a:endParaRPr lang="sk-SK" dirty="0"/>
          </a:p>
        </p:txBody>
      </p:sp>
      <p:sp>
        <p:nvSpPr>
          <p:cNvPr id="8" name="Content Placeholder 7">
            <a:extLst>
              <a:ext uri="{FF2B5EF4-FFF2-40B4-BE49-F238E27FC236}">
                <a16:creationId xmlns:a16="http://schemas.microsoft.com/office/drawing/2014/main" id="{AB5E5893-C72C-E74E-B5BA-4928DD482AEB}"/>
              </a:ext>
            </a:extLst>
          </p:cNvPr>
          <p:cNvSpPr>
            <a:spLocks noGrp="1"/>
          </p:cNvSpPr>
          <p:nvPr>
            <p:ph sz="half" idx="2"/>
          </p:nvPr>
        </p:nvSpPr>
        <p:spPr>
          <a:xfrm>
            <a:off x="993711" y="1715505"/>
            <a:ext cx="4530011" cy="4351338"/>
          </a:xfrm>
        </p:spPr>
        <p:txBody>
          <a:bodyPr>
            <a:normAutofit lnSpcReduction="10000"/>
          </a:bodyPr>
          <a:lstStyle/>
          <a:p>
            <a:r>
              <a:rPr lang="sk-SK" dirty="0" err="1"/>
              <a:t>Reducing</a:t>
            </a:r>
            <a:r>
              <a:rPr lang="sk-SK" dirty="0"/>
              <a:t> „</a:t>
            </a:r>
            <a:r>
              <a:rPr lang="sk-SK" dirty="0" err="1"/>
              <a:t>code</a:t>
            </a:r>
            <a:r>
              <a:rPr lang="sk-SK" dirty="0"/>
              <a:t> </a:t>
            </a:r>
            <a:r>
              <a:rPr lang="sk-SK" dirty="0" err="1"/>
              <a:t>noise</a:t>
            </a:r>
            <a:r>
              <a:rPr lang="sk-SK" dirty="0"/>
              <a:t>“ </a:t>
            </a:r>
            <a:r>
              <a:rPr lang="sk-SK" dirty="0" err="1"/>
              <a:t>with</a:t>
            </a:r>
            <a:r>
              <a:rPr lang="sk-SK" dirty="0"/>
              <a:t> </a:t>
            </a:r>
            <a:r>
              <a:rPr lang="sk-SK" dirty="0" err="1"/>
              <a:t>bind</a:t>
            </a:r>
            <a:endParaRPr lang="sk-SK" dirty="0"/>
          </a:p>
          <a:p>
            <a:r>
              <a:rPr lang="sk-SK" dirty="0"/>
              <a:t>Žltou je zaznačený </a:t>
            </a:r>
            <a:r>
              <a:rPr lang="sk-SK" dirty="0" err="1"/>
              <a:t>noise</a:t>
            </a:r>
            <a:r>
              <a:rPr lang="sk-SK" dirty="0"/>
              <a:t> v business kóde, šedivou je označený </a:t>
            </a:r>
            <a:r>
              <a:rPr lang="sk-SK" dirty="0" err="1"/>
              <a:t>noise</a:t>
            </a:r>
            <a:r>
              <a:rPr lang="sk-SK" dirty="0"/>
              <a:t> v implementačnom kóde</a:t>
            </a:r>
          </a:p>
          <a:p>
            <a:r>
              <a:rPr lang="sk-SK" dirty="0"/>
              <a:t>Predstavte si z to žlte číta analytik na leveli abstrakcie 1 a to šedivé je vaša implementácia v inom module.</a:t>
            </a:r>
          </a:p>
          <a:p>
            <a:pPr marL="0" indent="0">
              <a:buNone/>
            </a:pPr>
            <a:endParaRPr lang="sk-SK" dirty="0"/>
          </a:p>
          <a:p>
            <a:endParaRPr lang="sk-SK" dirty="0"/>
          </a:p>
        </p:txBody>
      </p:sp>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D964DF7C-3E33-D04C-8F88-54B5939B5156}"/>
                  </a:ext>
                </a:extLst>
              </p14:cNvPr>
              <p14:cNvContentPartPr/>
              <p14:nvPr/>
            </p14:nvContentPartPr>
            <p14:xfrm>
              <a:off x="7782686" y="3766305"/>
              <a:ext cx="360" cy="2880"/>
            </p14:xfrm>
          </p:contentPart>
        </mc:Choice>
        <mc:Fallback>
          <p:pic>
            <p:nvPicPr>
              <p:cNvPr id="17" name="Ink 16">
                <a:extLst>
                  <a:ext uri="{FF2B5EF4-FFF2-40B4-BE49-F238E27FC236}">
                    <a16:creationId xmlns:a16="http://schemas.microsoft.com/office/drawing/2014/main" id="{D964DF7C-3E33-D04C-8F88-54B5939B5156}"/>
                  </a:ext>
                </a:extLst>
              </p:cNvPr>
              <p:cNvPicPr/>
              <p:nvPr/>
            </p:nvPicPr>
            <p:blipFill>
              <a:blip r:embed="rId4"/>
              <a:stretch>
                <a:fillRect/>
              </a:stretch>
            </p:blipFill>
            <p:spPr>
              <a:xfrm>
                <a:off x="7773686" y="3757305"/>
                <a:ext cx="18000" cy="20520"/>
              </a:xfrm>
              <a:prstGeom prst="rect">
                <a:avLst/>
              </a:prstGeom>
            </p:spPr>
          </p:pic>
        </mc:Fallback>
      </mc:AlternateContent>
      <p:pic>
        <p:nvPicPr>
          <p:cNvPr id="18" name="Picture 17">
            <a:extLst>
              <a:ext uri="{FF2B5EF4-FFF2-40B4-BE49-F238E27FC236}">
                <a16:creationId xmlns:a16="http://schemas.microsoft.com/office/drawing/2014/main" id="{9A6C6522-839C-0144-952E-AA8034DD7E20}"/>
              </a:ext>
            </a:extLst>
          </p:cNvPr>
          <p:cNvPicPr>
            <a:picLocks noChangeAspect="1"/>
          </p:cNvPicPr>
          <p:nvPr/>
        </p:nvPicPr>
        <p:blipFill>
          <a:blip r:embed="rId5"/>
          <a:stretch>
            <a:fillRect/>
          </a:stretch>
        </p:blipFill>
        <p:spPr>
          <a:xfrm>
            <a:off x="5523722" y="1715505"/>
            <a:ext cx="6540500" cy="3479800"/>
          </a:xfrm>
          <a:prstGeom prst="rect">
            <a:avLst/>
          </a:prstGeom>
        </p:spPr>
      </p:pic>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8F01E7E5-7ED7-D84C-A107-9D8D4AAD2DC7}"/>
                  </a:ext>
                </a:extLst>
              </p14:cNvPr>
              <p14:cNvContentPartPr/>
              <p14:nvPr/>
            </p14:nvContentPartPr>
            <p14:xfrm>
              <a:off x="8055206" y="2337465"/>
              <a:ext cx="695880" cy="13680"/>
            </p14:xfrm>
          </p:contentPart>
        </mc:Choice>
        <mc:Fallback>
          <p:pic>
            <p:nvPicPr>
              <p:cNvPr id="28" name="Ink 27">
                <a:extLst>
                  <a:ext uri="{FF2B5EF4-FFF2-40B4-BE49-F238E27FC236}">
                    <a16:creationId xmlns:a16="http://schemas.microsoft.com/office/drawing/2014/main" id="{8F01E7E5-7ED7-D84C-A107-9D8D4AAD2DC7}"/>
                  </a:ext>
                </a:extLst>
              </p:cNvPr>
              <p:cNvPicPr/>
              <p:nvPr/>
            </p:nvPicPr>
            <p:blipFill>
              <a:blip r:embed="rId7"/>
              <a:stretch>
                <a:fillRect/>
              </a:stretch>
            </p:blipFill>
            <p:spPr>
              <a:xfrm>
                <a:off x="8001566" y="2229825"/>
                <a:ext cx="8035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0" name="Ink 29">
                <a:extLst>
                  <a:ext uri="{FF2B5EF4-FFF2-40B4-BE49-F238E27FC236}">
                    <a16:creationId xmlns:a16="http://schemas.microsoft.com/office/drawing/2014/main" id="{9E90CC2E-F7F6-8341-97E1-AA38F1B471BC}"/>
                  </a:ext>
                </a:extLst>
              </p14:cNvPr>
              <p14:cNvContentPartPr/>
              <p14:nvPr/>
            </p14:nvContentPartPr>
            <p14:xfrm>
              <a:off x="9723446" y="2361585"/>
              <a:ext cx="360" cy="360"/>
            </p14:xfrm>
          </p:contentPart>
        </mc:Choice>
        <mc:Fallback>
          <p:pic>
            <p:nvPicPr>
              <p:cNvPr id="30" name="Ink 29">
                <a:extLst>
                  <a:ext uri="{FF2B5EF4-FFF2-40B4-BE49-F238E27FC236}">
                    <a16:creationId xmlns:a16="http://schemas.microsoft.com/office/drawing/2014/main" id="{9E90CC2E-F7F6-8341-97E1-AA38F1B471BC}"/>
                  </a:ext>
                </a:extLst>
              </p:cNvPr>
              <p:cNvPicPr/>
              <p:nvPr/>
            </p:nvPicPr>
            <p:blipFill>
              <a:blip r:embed="rId9"/>
              <a:stretch>
                <a:fillRect/>
              </a:stretch>
            </p:blipFill>
            <p:spPr>
              <a:xfrm>
                <a:off x="9669446" y="2253945"/>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3E479DDD-BF29-CF47-8EAE-452DA873A30E}"/>
                  </a:ext>
                </a:extLst>
              </p14:cNvPr>
              <p14:cNvContentPartPr/>
              <p14:nvPr/>
            </p14:nvContentPartPr>
            <p14:xfrm>
              <a:off x="8106326" y="2811225"/>
              <a:ext cx="232560" cy="360"/>
            </p14:xfrm>
          </p:contentPart>
        </mc:Choice>
        <mc:Fallback>
          <p:pic>
            <p:nvPicPr>
              <p:cNvPr id="31" name="Ink 30">
                <a:extLst>
                  <a:ext uri="{FF2B5EF4-FFF2-40B4-BE49-F238E27FC236}">
                    <a16:creationId xmlns:a16="http://schemas.microsoft.com/office/drawing/2014/main" id="{3E479DDD-BF29-CF47-8EAE-452DA873A30E}"/>
                  </a:ext>
                </a:extLst>
              </p:cNvPr>
              <p:cNvPicPr/>
              <p:nvPr/>
            </p:nvPicPr>
            <p:blipFill>
              <a:blip r:embed="rId11"/>
              <a:stretch>
                <a:fillRect/>
              </a:stretch>
            </p:blipFill>
            <p:spPr>
              <a:xfrm>
                <a:off x="8052326" y="2703585"/>
                <a:ext cx="3402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925B9797-2943-7541-B488-0F668A06554A}"/>
                  </a:ext>
                </a:extLst>
              </p14:cNvPr>
              <p14:cNvContentPartPr/>
              <p14:nvPr/>
            </p14:nvContentPartPr>
            <p14:xfrm>
              <a:off x="8537966" y="2833185"/>
              <a:ext cx="218160" cy="360"/>
            </p14:xfrm>
          </p:contentPart>
        </mc:Choice>
        <mc:Fallback>
          <p:pic>
            <p:nvPicPr>
              <p:cNvPr id="32" name="Ink 31">
                <a:extLst>
                  <a:ext uri="{FF2B5EF4-FFF2-40B4-BE49-F238E27FC236}">
                    <a16:creationId xmlns:a16="http://schemas.microsoft.com/office/drawing/2014/main" id="{925B9797-2943-7541-B488-0F668A06554A}"/>
                  </a:ext>
                </a:extLst>
              </p:cNvPr>
              <p:cNvPicPr/>
              <p:nvPr/>
            </p:nvPicPr>
            <p:blipFill>
              <a:blip r:embed="rId13"/>
              <a:stretch>
                <a:fillRect/>
              </a:stretch>
            </p:blipFill>
            <p:spPr>
              <a:xfrm>
                <a:off x="8483966" y="2725545"/>
                <a:ext cx="3258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3" name="Ink 32">
                <a:extLst>
                  <a:ext uri="{FF2B5EF4-FFF2-40B4-BE49-F238E27FC236}">
                    <a16:creationId xmlns:a16="http://schemas.microsoft.com/office/drawing/2014/main" id="{C2BAB918-F663-BA4D-A367-9B0BB58FB397}"/>
                  </a:ext>
                </a:extLst>
              </p14:cNvPr>
              <p14:cNvContentPartPr/>
              <p14:nvPr/>
            </p14:nvContentPartPr>
            <p14:xfrm>
              <a:off x="8954846" y="2805825"/>
              <a:ext cx="808920" cy="31320"/>
            </p14:xfrm>
          </p:contentPart>
        </mc:Choice>
        <mc:Fallback>
          <p:pic>
            <p:nvPicPr>
              <p:cNvPr id="33" name="Ink 32">
                <a:extLst>
                  <a:ext uri="{FF2B5EF4-FFF2-40B4-BE49-F238E27FC236}">
                    <a16:creationId xmlns:a16="http://schemas.microsoft.com/office/drawing/2014/main" id="{C2BAB918-F663-BA4D-A367-9B0BB58FB397}"/>
                  </a:ext>
                </a:extLst>
              </p:cNvPr>
              <p:cNvPicPr/>
              <p:nvPr/>
            </p:nvPicPr>
            <p:blipFill>
              <a:blip r:embed="rId15"/>
              <a:stretch>
                <a:fillRect/>
              </a:stretch>
            </p:blipFill>
            <p:spPr>
              <a:xfrm>
                <a:off x="8901206" y="2698185"/>
                <a:ext cx="9165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4" name="Ink 33">
                <a:extLst>
                  <a:ext uri="{FF2B5EF4-FFF2-40B4-BE49-F238E27FC236}">
                    <a16:creationId xmlns:a16="http://schemas.microsoft.com/office/drawing/2014/main" id="{6E3B0F9F-0E24-D145-81D2-65A0DB9E686A}"/>
                  </a:ext>
                </a:extLst>
              </p14:cNvPr>
              <p14:cNvContentPartPr/>
              <p14:nvPr/>
            </p14:nvContentPartPr>
            <p14:xfrm>
              <a:off x="10505726" y="2826705"/>
              <a:ext cx="254880" cy="7560"/>
            </p14:xfrm>
          </p:contentPart>
        </mc:Choice>
        <mc:Fallback>
          <p:pic>
            <p:nvPicPr>
              <p:cNvPr id="34" name="Ink 33">
                <a:extLst>
                  <a:ext uri="{FF2B5EF4-FFF2-40B4-BE49-F238E27FC236}">
                    <a16:creationId xmlns:a16="http://schemas.microsoft.com/office/drawing/2014/main" id="{6E3B0F9F-0E24-D145-81D2-65A0DB9E686A}"/>
                  </a:ext>
                </a:extLst>
              </p:cNvPr>
              <p:cNvPicPr/>
              <p:nvPr/>
            </p:nvPicPr>
            <p:blipFill>
              <a:blip r:embed="rId17"/>
              <a:stretch>
                <a:fillRect/>
              </a:stretch>
            </p:blipFill>
            <p:spPr>
              <a:xfrm>
                <a:off x="10451726" y="2718705"/>
                <a:ext cx="36252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5" name="Ink 34">
                <a:extLst>
                  <a:ext uri="{FF2B5EF4-FFF2-40B4-BE49-F238E27FC236}">
                    <a16:creationId xmlns:a16="http://schemas.microsoft.com/office/drawing/2014/main" id="{218E626F-6183-EA40-B1C1-B8276D92E455}"/>
                  </a:ext>
                </a:extLst>
              </p14:cNvPr>
              <p14:cNvContentPartPr/>
              <p14:nvPr/>
            </p14:nvContentPartPr>
            <p14:xfrm>
              <a:off x="8329166" y="3551025"/>
              <a:ext cx="360" cy="360"/>
            </p14:xfrm>
          </p:contentPart>
        </mc:Choice>
        <mc:Fallback>
          <p:pic>
            <p:nvPicPr>
              <p:cNvPr id="35" name="Ink 34">
                <a:extLst>
                  <a:ext uri="{FF2B5EF4-FFF2-40B4-BE49-F238E27FC236}">
                    <a16:creationId xmlns:a16="http://schemas.microsoft.com/office/drawing/2014/main" id="{218E626F-6183-EA40-B1C1-B8276D92E455}"/>
                  </a:ext>
                </a:extLst>
              </p:cNvPr>
              <p:cNvPicPr/>
              <p:nvPr/>
            </p:nvPicPr>
            <p:blipFill>
              <a:blip r:embed="rId9"/>
              <a:stretch>
                <a:fillRect/>
              </a:stretch>
            </p:blipFill>
            <p:spPr>
              <a:xfrm>
                <a:off x="8275166" y="3443025"/>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6" name="Ink 35">
                <a:extLst>
                  <a:ext uri="{FF2B5EF4-FFF2-40B4-BE49-F238E27FC236}">
                    <a16:creationId xmlns:a16="http://schemas.microsoft.com/office/drawing/2014/main" id="{D76A1917-4529-084A-9D9B-187B552F3421}"/>
                  </a:ext>
                </a:extLst>
              </p14:cNvPr>
              <p14:cNvContentPartPr/>
              <p14:nvPr/>
            </p14:nvContentPartPr>
            <p14:xfrm>
              <a:off x="8607086" y="3542385"/>
              <a:ext cx="360" cy="360"/>
            </p14:xfrm>
          </p:contentPart>
        </mc:Choice>
        <mc:Fallback>
          <p:pic>
            <p:nvPicPr>
              <p:cNvPr id="36" name="Ink 35">
                <a:extLst>
                  <a:ext uri="{FF2B5EF4-FFF2-40B4-BE49-F238E27FC236}">
                    <a16:creationId xmlns:a16="http://schemas.microsoft.com/office/drawing/2014/main" id="{D76A1917-4529-084A-9D9B-187B552F3421}"/>
                  </a:ext>
                </a:extLst>
              </p:cNvPr>
              <p:cNvPicPr/>
              <p:nvPr/>
            </p:nvPicPr>
            <p:blipFill>
              <a:blip r:embed="rId9"/>
              <a:stretch>
                <a:fillRect/>
              </a:stretch>
            </p:blipFill>
            <p:spPr>
              <a:xfrm>
                <a:off x="8553086" y="3434745"/>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7" name="Ink 36">
                <a:extLst>
                  <a:ext uri="{FF2B5EF4-FFF2-40B4-BE49-F238E27FC236}">
                    <a16:creationId xmlns:a16="http://schemas.microsoft.com/office/drawing/2014/main" id="{3A03815D-B10A-1A46-94D2-B389B46CF7AB}"/>
                  </a:ext>
                </a:extLst>
              </p14:cNvPr>
              <p14:cNvContentPartPr/>
              <p14:nvPr/>
            </p14:nvContentPartPr>
            <p14:xfrm>
              <a:off x="8316206" y="4268865"/>
              <a:ext cx="360" cy="360"/>
            </p14:xfrm>
          </p:contentPart>
        </mc:Choice>
        <mc:Fallback>
          <p:pic>
            <p:nvPicPr>
              <p:cNvPr id="37" name="Ink 36">
                <a:extLst>
                  <a:ext uri="{FF2B5EF4-FFF2-40B4-BE49-F238E27FC236}">
                    <a16:creationId xmlns:a16="http://schemas.microsoft.com/office/drawing/2014/main" id="{3A03815D-B10A-1A46-94D2-B389B46CF7AB}"/>
                  </a:ext>
                </a:extLst>
              </p:cNvPr>
              <p:cNvPicPr/>
              <p:nvPr/>
            </p:nvPicPr>
            <p:blipFill>
              <a:blip r:embed="rId9"/>
              <a:stretch>
                <a:fillRect/>
              </a:stretch>
            </p:blipFill>
            <p:spPr>
              <a:xfrm>
                <a:off x="8262566" y="4160865"/>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8" name="Ink 37">
                <a:extLst>
                  <a:ext uri="{FF2B5EF4-FFF2-40B4-BE49-F238E27FC236}">
                    <a16:creationId xmlns:a16="http://schemas.microsoft.com/office/drawing/2014/main" id="{067DE308-A102-D34B-9C3E-23D658E1AE50}"/>
                  </a:ext>
                </a:extLst>
              </p14:cNvPr>
              <p14:cNvContentPartPr/>
              <p14:nvPr/>
            </p14:nvContentPartPr>
            <p14:xfrm>
              <a:off x="8558126" y="4269225"/>
              <a:ext cx="360" cy="360"/>
            </p14:xfrm>
          </p:contentPart>
        </mc:Choice>
        <mc:Fallback>
          <p:pic>
            <p:nvPicPr>
              <p:cNvPr id="38" name="Ink 37">
                <a:extLst>
                  <a:ext uri="{FF2B5EF4-FFF2-40B4-BE49-F238E27FC236}">
                    <a16:creationId xmlns:a16="http://schemas.microsoft.com/office/drawing/2014/main" id="{067DE308-A102-D34B-9C3E-23D658E1AE50}"/>
                  </a:ext>
                </a:extLst>
              </p:cNvPr>
              <p:cNvPicPr/>
              <p:nvPr/>
            </p:nvPicPr>
            <p:blipFill>
              <a:blip r:embed="rId9"/>
              <a:stretch>
                <a:fillRect/>
              </a:stretch>
            </p:blipFill>
            <p:spPr>
              <a:xfrm>
                <a:off x="8504486" y="4161225"/>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0" name="Ink 39">
                <a:extLst>
                  <a:ext uri="{FF2B5EF4-FFF2-40B4-BE49-F238E27FC236}">
                    <a16:creationId xmlns:a16="http://schemas.microsoft.com/office/drawing/2014/main" id="{8023E718-D984-F346-9651-564C88D8F2BB}"/>
                  </a:ext>
                </a:extLst>
              </p14:cNvPr>
              <p14:cNvContentPartPr/>
              <p14:nvPr/>
            </p14:nvContentPartPr>
            <p14:xfrm>
              <a:off x="8304686" y="3272745"/>
              <a:ext cx="789480" cy="33840"/>
            </p14:xfrm>
          </p:contentPart>
        </mc:Choice>
        <mc:Fallback>
          <p:pic>
            <p:nvPicPr>
              <p:cNvPr id="40" name="Ink 39">
                <a:extLst>
                  <a:ext uri="{FF2B5EF4-FFF2-40B4-BE49-F238E27FC236}">
                    <a16:creationId xmlns:a16="http://schemas.microsoft.com/office/drawing/2014/main" id="{8023E718-D984-F346-9651-564C88D8F2BB}"/>
                  </a:ext>
                </a:extLst>
              </p:cNvPr>
              <p:cNvPicPr/>
              <p:nvPr/>
            </p:nvPicPr>
            <p:blipFill>
              <a:blip r:embed="rId23"/>
              <a:stretch>
                <a:fillRect/>
              </a:stretch>
            </p:blipFill>
            <p:spPr>
              <a:xfrm>
                <a:off x="8250686" y="3165105"/>
                <a:ext cx="8971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1" name="Ink 40">
                <a:extLst>
                  <a:ext uri="{FF2B5EF4-FFF2-40B4-BE49-F238E27FC236}">
                    <a16:creationId xmlns:a16="http://schemas.microsoft.com/office/drawing/2014/main" id="{55294C2F-4183-934A-B74A-19D9E43ADDBF}"/>
                  </a:ext>
                </a:extLst>
              </p14:cNvPr>
              <p14:cNvContentPartPr/>
              <p14:nvPr/>
            </p14:nvContentPartPr>
            <p14:xfrm>
              <a:off x="10205126" y="4033065"/>
              <a:ext cx="477360" cy="5400"/>
            </p14:xfrm>
          </p:contentPart>
        </mc:Choice>
        <mc:Fallback>
          <p:pic>
            <p:nvPicPr>
              <p:cNvPr id="41" name="Ink 40">
                <a:extLst>
                  <a:ext uri="{FF2B5EF4-FFF2-40B4-BE49-F238E27FC236}">
                    <a16:creationId xmlns:a16="http://schemas.microsoft.com/office/drawing/2014/main" id="{55294C2F-4183-934A-B74A-19D9E43ADDBF}"/>
                  </a:ext>
                </a:extLst>
              </p:cNvPr>
              <p:cNvPicPr/>
              <p:nvPr/>
            </p:nvPicPr>
            <p:blipFill>
              <a:blip r:embed="rId25"/>
              <a:stretch>
                <a:fillRect/>
              </a:stretch>
            </p:blipFill>
            <p:spPr>
              <a:xfrm>
                <a:off x="10151126" y="3925065"/>
                <a:ext cx="5850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2" name="Ink 41">
                <a:extLst>
                  <a:ext uri="{FF2B5EF4-FFF2-40B4-BE49-F238E27FC236}">
                    <a16:creationId xmlns:a16="http://schemas.microsoft.com/office/drawing/2014/main" id="{6C2232B6-EAE5-294A-B148-51BF6ED2D2A1}"/>
                  </a:ext>
                </a:extLst>
              </p14:cNvPr>
              <p14:cNvContentPartPr/>
              <p14:nvPr/>
            </p14:nvContentPartPr>
            <p14:xfrm>
              <a:off x="9439766" y="4748025"/>
              <a:ext cx="456840" cy="27360"/>
            </p14:xfrm>
          </p:contentPart>
        </mc:Choice>
        <mc:Fallback>
          <p:pic>
            <p:nvPicPr>
              <p:cNvPr id="42" name="Ink 41">
                <a:extLst>
                  <a:ext uri="{FF2B5EF4-FFF2-40B4-BE49-F238E27FC236}">
                    <a16:creationId xmlns:a16="http://schemas.microsoft.com/office/drawing/2014/main" id="{6C2232B6-EAE5-294A-B148-51BF6ED2D2A1}"/>
                  </a:ext>
                </a:extLst>
              </p:cNvPr>
              <p:cNvPicPr/>
              <p:nvPr/>
            </p:nvPicPr>
            <p:blipFill>
              <a:blip r:embed="rId27"/>
              <a:stretch>
                <a:fillRect/>
              </a:stretch>
            </p:blipFill>
            <p:spPr>
              <a:xfrm>
                <a:off x="9386126" y="4640025"/>
                <a:ext cx="564480" cy="243000"/>
              </a:xfrm>
              <a:prstGeom prst="rect">
                <a:avLst/>
              </a:prstGeom>
            </p:spPr>
          </p:pic>
        </mc:Fallback>
      </mc:AlternateContent>
    </p:spTree>
    <p:extLst>
      <p:ext uri="{BB962C8B-B14F-4D97-AF65-F5344CB8AC3E}">
        <p14:creationId xmlns:p14="http://schemas.microsoft.com/office/powerpoint/2010/main" val="827576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5A474-FEE9-3548-97CA-60C24B6B2407}"/>
              </a:ext>
            </a:extLst>
          </p:cNvPr>
          <p:cNvSpPr>
            <a:spLocks noGrp="1"/>
          </p:cNvSpPr>
          <p:nvPr>
            <p:ph type="title"/>
          </p:nvPr>
        </p:nvSpPr>
        <p:spPr/>
        <p:txBody>
          <a:bodyPr/>
          <a:lstStyle/>
          <a:p>
            <a:r>
              <a:rPr lang="en-GB" dirty="0"/>
              <a:t>Curry</a:t>
            </a:r>
          </a:p>
        </p:txBody>
      </p:sp>
      <p:sp>
        <p:nvSpPr>
          <p:cNvPr id="3" name="Content Placeholder 2">
            <a:extLst>
              <a:ext uri="{FF2B5EF4-FFF2-40B4-BE49-F238E27FC236}">
                <a16:creationId xmlns:a16="http://schemas.microsoft.com/office/drawing/2014/main" id="{AF2C74A9-3405-4944-9891-7EE6990C3FDF}"/>
              </a:ext>
            </a:extLst>
          </p:cNvPr>
          <p:cNvSpPr>
            <a:spLocks noGrp="1"/>
          </p:cNvSpPr>
          <p:nvPr>
            <p:ph sz="half" idx="1"/>
          </p:nvPr>
        </p:nvSpPr>
        <p:spPr/>
        <p:txBody>
          <a:bodyPr>
            <a:normAutofit fontScale="92500" lnSpcReduction="10000"/>
          </a:bodyPr>
          <a:lstStyle/>
          <a:p>
            <a:pPr marL="0" indent="0">
              <a:buNone/>
            </a:pPr>
            <a:r>
              <a:rPr lang="en-GB" dirty="0" err="1"/>
              <a:t>Samoštúdium</a:t>
            </a:r>
            <a:r>
              <a:rPr lang="en-GB" dirty="0"/>
              <a:t>:</a:t>
            </a:r>
          </a:p>
          <a:p>
            <a:r>
              <a:rPr lang="en-GB" dirty="0"/>
              <a:t>Building new Functions By giving functions arguments</a:t>
            </a:r>
          </a:p>
          <a:p>
            <a:pPr lvl="1"/>
            <a:r>
              <a:rPr lang="en-GB" dirty="0">
                <a:hlinkClick r:id="rId2"/>
              </a:rPr>
              <a:t>https://www.youtube.com/watch?v=m3svKOdZijA</a:t>
            </a:r>
            <a:endParaRPr lang="en-GB" dirty="0"/>
          </a:p>
          <a:p>
            <a:r>
              <a:rPr lang="en-GB" dirty="0" err="1"/>
              <a:t>Otázka</a:t>
            </a:r>
            <a:r>
              <a:rPr lang="en-GB" dirty="0"/>
              <a:t> </a:t>
            </a:r>
            <a:r>
              <a:rPr lang="en-GB" dirty="0" err="1"/>
              <a:t>na</a:t>
            </a:r>
            <a:r>
              <a:rPr lang="en-GB" dirty="0"/>
              <a:t> </a:t>
            </a:r>
            <a:r>
              <a:rPr lang="en-GB" dirty="0" err="1"/>
              <a:t>skúšku</a:t>
            </a:r>
            <a:r>
              <a:rPr lang="en-GB" dirty="0"/>
              <a:t>:</a:t>
            </a:r>
          </a:p>
          <a:p>
            <a:pPr lvl="1"/>
            <a:r>
              <a:rPr lang="en-GB" dirty="0" err="1"/>
              <a:t>Aký</a:t>
            </a:r>
            <a:r>
              <a:rPr lang="en-GB" dirty="0"/>
              <a:t> je </a:t>
            </a:r>
            <a:r>
              <a:rPr lang="en-GB" dirty="0" err="1"/>
              <a:t>hlavný</a:t>
            </a:r>
            <a:r>
              <a:rPr lang="en-GB" dirty="0"/>
              <a:t> </a:t>
            </a:r>
            <a:r>
              <a:rPr lang="en-GB" dirty="0" err="1"/>
              <a:t>rozdiel</a:t>
            </a:r>
            <a:r>
              <a:rPr lang="en-GB" dirty="0"/>
              <a:t> </a:t>
            </a:r>
            <a:r>
              <a:rPr lang="en-GB" dirty="0" err="1"/>
              <a:t>medzi</a:t>
            </a:r>
            <a:r>
              <a:rPr lang="en-GB" dirty="0"/>
              <a:t> curry a partially applied function ?</a:t>
            </a:r>
          </a:p>
          <a:p>
            <a:pPr marL="0" indent="0">
              <a:buNone/>
            </a:pPr>
            <a:endParaRPr lang="en-GB" dirty="0"/>
          </a:p>
          <a:p>
            <a:endParaRPr lang="en-GB" dirty="0"/>
          </a:p>
        </p:txBody>
      </p:sp>
      <p:sp>
        <p:nvSpPr>
          <p:cNvPr id="4" name="Content Placeholder 3">
            <a:extLst>
              <a:ext uri="{FF2B5EF4-FFF2-40B4-BE49-F238E27FC236}">
                <a16:creationId xmlns:a16="http://schemas.microsoft.com/office/drawing/2014/main" id="{4C1003AA-E4DF-9F49-93F0-C189DEB03AC9}"/>
              </a:ext>
            </a:extLst>
          </p:cNvPr>
          <p:cNvSpPr>
            <a:spLocks noGrp="1"/>
          </p:cNvSpPr>
          <p:nvPr>
            <p:ph sz="half" idx="2"/>
          </p:nvPr>
        </p:nvSpPr>
        <p:spPr/>
        <p:txBody>
          <a:bodyPr>
            <a:normAutofit fontScale="92500" lnSpcReduction="10000"/>
          </a:bodyPr>
          <a:lstStyle/>
          <a:p>
            <a:r>
              <a:rPr lang="en-GB" dirty="0" err="1"/>
              <a:t>Definiície</a:t>
            </a:r>
            <a:r>
              <a:rPr lang="en-GB" dirty="0"/>
              <a:t> (</a:t>
            </a:r>
            <a:r>
              <a:rPr lang="en-GB" dirty="0" err="1"/>
              <a:t>tiež</a:t>
            </a:r>
            <a:r>
              <a:rPr lang="en-GB" dirty="0"/>
              <a:t> </a:t>
            </a:r>
            <a:r>
              <a:rPr lang="en-GB" dirty="0" err="1"/>
              <a:t>sa</a:t>
            </a:r>
            <a:r>
              <a:rPr lang="en-GB" dirty="0"/>
              <a:t> </a:t>
            </a:r>
            <a:r>
              <a:rPr lang="en-GB" dirty="0" err="1"/>
              <a:t>líšia</a:t>
            </a:r>
            <a:r>
              <a:rPr lang="en-GB" dirty="0"/>
              <a:t>):</a:t>
            </a:r>
          </a:p>
          <a:p>
            <a:pPr lvl="1"/>
            <a:r>
              <a:rPr lang="sk-SK" dirty="0" err="1"/>
              <a:t>Currying</a:t>
            </a:r>
            <a:r>
              <a:rPr lang="sk-SK" dirty="0"/>
              <a:t> – </a:t>
            </a:r>
            <a:r>
              <a:rPr lang="sk-SK" dirty="0" err="1"/>
              <a:t>decomposition</a:t>
            </a:r>
            <a:r>
              <a:rPr lang="sk-SK" dirty="0"/>
              <a:t> of </a:t>
            </a:r>
            <a:r>
              <a:rPr lang="sk-SK" dirty="0" err="1"/>
              <a:t>function</a:t>
            </a:r>
            <a:r>
              <a:rPr lang="sk-SK" dirty="0"/>
              <a:t> </a:t>
            </a:r>
            <a:r>
              <a:rPr lang="sk-SK" dirty="0" err="1"/>
              <a:t>with</a:t>
            </a:r>
            <a:r>
              <a:rPr lang="sk-SK" dirty="0"/>
              <a:t> </a:t>
            </a:r>
            <a:r>
              <a:rPr lang="sk-SK" dirty="0" err="1"/>
              <a:t>multiple</a:t>
            </a:r>
            <a:r>
              <a:rPr lang="sk-SK" dirty="0"/>
              <a:t> </a:t>
            </a:r>
            <a:r>
              <a:rPr lang="sk-SK" dirty="0" err="1"/>
              <a:t>arguments</a:t>
            </a:r>
            <a:r>
              <a:rPr lang="sk-SK" dirty="0"/>
              <a:t> </a:t>
            </a:r>
            <a:r>
              <a:rPr lang="sk-SK" dirty="0" err="1"/>
              <a:t>into</a:t>
            </a:r>
            <a:r>
              <a:rPr lang="sk-SK" dirty="0"/>
              <a:t> a </a:t>
            </a:r>
            <a:r>
              <a:rPr lang="sk-SK" dirty="0" err="1"/>
              <a:t>chain</a:t>
            </a:r>
            <a:r>
              <a:rPr lang="sk-SK" dirty="0"/>
              <a:t> of single-argument </a:t>
            </a:r>
            <a:r>
              <a:rPr lang="sk-SK" dirty="0" err="1"/>
              <a:t>functions</a:t>
            </a:r>
            <a:r>
              <a:rPr lang="sk-SK" dirty="0"/>
              <a:t>....</a:t>
            </a:r>
          </a:p>
          <a:p>
            <a:pPr lvl="1"/>
            <a:r>
              <a:rPr lang="sk-SK" dirty="0" err="1"/>
              <a:t>Partial</a:t>
            </a:r>
            <a:r>
              <a:rPr lang="sk-SK" dirty="0"/>
              <a:t> </a:t>
            </a:r>
            <a:r>
              <a:rPr lang="sk-SK" dirty="0" err="1"/>
              <a:t>application</a:t>
            </a:r>
            <a:r>
              <a:rPr lang="sk-SK" dirty="0"/>
              <a:t> of </a:t>
            </a:r>
            <a:r>
              <a:rPr lang="sk-SK" dirty="0" err="1"/>
              <a:t>function</a:t>
            </a:r>
            <a:r>
              <a:rPr lang="sk-SK" dirty="0"/>
              <a:t> – </a:t>
            </a:r>
            <a:r>
              <a:rPr lang="sk-SK" dirty="0" err="1"/>
              <a:t>pass</a:t>
            </a:r>
            <a:r>
              <a:rPr lang="sk-SK" dirty="0"/>
              <a:t> to </a:t>
            </a:r>
            <a:r>
              <a:rPr lang="sk-SK" dirty="0" err="1"/>
              <a:t>function</a:t>
            </a:r>
            <a:r>
              <a:rPr lang="sk-SK" dirty="0"/>
              <a:t> </a:t>
            </a:r>
            <a:r>
              <a:rPr lang="sk-SK" dirty="0" err="1"/>
              <a:t>less</a:t>
            </a:r>
            <a:r>
              <a:rPr lang="sk-SK" dirty="0"/>
              <a:t> </a:t>
            </a:r>
            <a:r>
              <a:rPr lang="sk-SK" dirty="0" err="1"/>
              <a:t>arguments</a:t>
            </a:r>
            <a:r>
              <a:rPr lang="sk-SK" dirty="0"/>
              <a:t> </a:t>
            </a:r>
            <a:r>
              <a:rPr lang="sk-SK" dirty="0" err="1"/>
              <a:t>than</a:t>
            </a:r>
            <a:r>
              <a:rPr lang="sk-SK" dirty="0"/>
              <a:t> </a:t>
            </a:r>
            <a:r>
              <a:rPr lang="sk-SK" dirty="0" err="1"/>
              <a:t>it</a:t>
            </a:r>
            <a:r>
              <a:rPr lang="sk-SK" dirty="0"/>
              <a:t> has in </a:t>
            </a:r>
            <a:r>
              <a:rPr lang="sk-SK" dirty="0" err="1"/>
              <a:t>its</a:t>
            </a:r>
            <a:r>
              <a:rPr lang="sk-SK" dirty="0"/>
              <a:t> </a:t>
            </a:r>
            <a:r>
              <a:rPr lang="sk-SK" dirty="0" err="1"/>
              <a:t>declaration</a:t>
            </a:r>
            <a:r>
              <a:rPr lang="sk-SK" dirty="0"/>
              <a:t>...</a:t>
            </a:r>
          </a:p>
          <a:p>
            <a:pPr lvl="1"/>
            <a:endParaRPr lang="sk-SK" dirty="0"/>
          </a:p>
          <a:p>
            <a:r>
              <a:rPr lang="sk-SK" dirty="0"/>
              <a:t>Moja definícia:</a:t>
            </a:r>
          </a:p>
          <a:p>
            <a:pPr lvl="1"/>
            <a:r>
              <a:rPr lang="sk-SK" dirty="0" err="1"/>
              <a:t>Partial</a:t>
            </a:r>
            <a:r>
              <a:rPr lang="sk-SK" dirty="0"/>
              <a:t> </a:t>
            </a:r>
            <a:r>
              <a:rPr lang="sk-SK" dirty="0" err="1"/>
              <a:t>function</a:t>
            </a:r>
            <a:r>
              <a:rPr lang="sk-SK" dirty="0"/>
              <a:t> musím zavolať, aj keď ju </a:t>
            </a:r>
            <a:r>
              <a:rPr lang="sk-SK" dirty="0" err="1"/>
              <a:t>bindnem</a:t>
            </a:r>
            <a:r>
              <a:rPr lang="sk-SK" dirty="0"/>
              <a:t> zo všetkými parametrami</a:t>
            </a:r>
          </a:p>
          <a:p>
            <a:pPr lvl="1"/>
            <a:r>
              <a:rPr lang="sk-SK" dirty="0" err="1"/>
              <a:t>Curry</a:t>
            </a:r>
            <a:r>
              <a:rPr lang="sk-SK" dirty="0"/>
              <a:t> sa mi zavolá pri dodaní posledného parametra </a:t>
            </a:r>
          </a:p>
          <a:p>
            <a:pPr lvl="1"/>
            <a:endParaRPr lang="en-GB" dirty="0"/>
          </a:p>
        </p:txBody>
      </p:sp>
    </p:spTree>
    <p:extLst>
      <p:ext uri="{BB962C8B-B14F-4D97-AF65-F5344CB8AC3E}">
        <p14:creationId xmlns:p14="http://schemas.microsoft.com/office/powerpoint/2010/main" val="40958043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p>
            <a:r>
              <a:t>Functional JavaScript (Summary)</a:t>
            </a:r>
          </a:p>
        </p:txBody>
      </p:sp>
      <p:sp>
        <p:nvSpPr>
          <p:cNvPr id="197" name="Shape 197"/>
          <p:cNvSpPr>
            <a:spLocks noGrp="1"/>
          </p:cNvSpPr>
          <p:nvPr>
            <p:ph idx="1"/>
          </p:nvPr>
        </p:nvSpPr>
        <p:spPr>
          <a:xfrm>
            <a:off x="838200" y="1825625"/>
            <a:ext cx="10515600" cy="1213668"/>
          </a:xfrm>
          <a:prstGeom prst="rect">
            <a:avLst/>
          </a:prstGeom>
        </p:spPr>
        <p:txBody>
          <a:bodyPr>
            <a:normAutofit lnSpcReduction="10000"/>
          </a:bodyPr>
          <a:lstStyle/>
          <a:p>
            <a:pPr marL="185165" indent="-185165" defTabSz="740663">
              <a:spcBef>
                <a:spcPts val="800"/>
              </a:spcBef>
              <a:defRPr sz="2268"/>
            </a:pPr>
            <a:r>
              <a:t>JavaScript is a multi-paradigm language</a:t>
            </a:r>
          </a:p>
          <a:p>
            <a:pPr marL="185165" indent="-185165" defTabSz="740663">
              <a:spcBef>
                <a:spcPts val="800"/>
              </a:spcBef>
              <a:defRPr sz="2268"/>
            </a:pPr>
            <a:r>
              <a:t>It can be used to program functionally (specially with “modern JS”)</a:t>
            </a:r>
          </a:p>
          <a:p>
            <a:pPr marL="185165" indent="-185165" defTabSz="740663">
              <a:spcBef>
                <a:spcPts val="800"/>
              </a:spcBef>
              <a:defRPr sz="2268"/>
            </a:pPr>
            <a:r>
              <a:t>But (my opinion, my current “functional JS POV”), so far on covered topics</a:t>
            </a:r>
          </a:p>
        </p:txBody>
      </p:sp>
      <p:sp>
        <p:nvSpPr>
          <p:cNvPr id="198" name="Shape 198"/>
          <p:cNvSpPr/>
          <p:nvPr/>
        </p:nvSpPr>
        <p:spPr>
          <a:xfrm>
            <a:off x="838200" y="3023382"/>
            <a:ext cx="10515600" cy="3553742"/>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marL="349757" lvl="1" indent="-116586" defTabSz="466344">
              <a:lnSpc>
                <a:spcPct val="90000"/>
              </a:lnSpc>
              <a:spcBef>
                <a:spcPts val="500"/>
              </a:spcBef>
              <a:buSzPct val="100000"/>
              <a:buFont typeface="Arial"/>
              <a:buChar char="•"/>
              <a:defRPr sz="1428"/>
            </a:pPr>
            <a:r>
              <a:t>use </a:t>
            </a:r>
            <a:r>
              <a:rPr b="1"/>
              <a:t>functional concepts for business</a:t>
            </a:r>
            <a:r>
              <a:t>, keep the rest “as needed” (procedural, declarative)</a:t>
            </a:r>
          </a:p>
          <a:p>
            <a:pPr marL="349757" lvl="1" indent="-116586" defTabSz="466344">
              <a:lnSpc>
                <a:spcPct val="90000"/>
              </a:lnSpc>
              <a:spcBef>
                <a:spcPts val="500"/>
              </a:spcBef>
              <a:buSzPct val="100000"/>
              <a:buFont typeface="Arial"/>
              <a:buChar char="•"/>
              <a:defRPr sz="1428"/>
            </a:pPr>
            <a:r>
              <a:t>use </a:t>
            </a:r>
            <a:r>
              <a:rPr b="1"/>
              <a:t>functional concepts for functional problems</a:t>
            </a:r>
          </a:p>
          <a:p>
            <a:pPr marL="349757" lvl="1" indent="-116586" defTabSz="466344">
              <a:lnSpc>
                <a:spcPct val="90000"/>
              </a:lnSpc>
              <a:spcBef>
                <a:spcPts val="500"/>
              </a:spcBef>
              <a:buSzPct val="100000"/>
              <a:buFont typeface="Arial"/>
              <a:buChar char="•"/>
              <a:defRPr sz="1428"/>
            </a:pPr>
            <a:r>
              <a:t>use </a:t>
            </a:r>
            <a:r>
              <a:rPr b="1"/>
              <a:t>chaining</a:t>
            </a:r>
            <a:r>
              <a:t> (nicer syntax, more readable programs)</a:t>
            </a:r>
          </a:p>
          <a:p>
            <a:pPr marL="349757" lvl="1" indent="-116586" defTabSz="466344">
              <a:lnSpc>
                <a:spcPct val="90000"/>
              </a:lnSpc>
              <a:spcBef>
                <a:spcPts val="500"/>
              </a:spcBef>
              <a:buSzPct val="100000"/>
              <a:buFont typeface="Arial"/>
              <a:buChar char="•"/>
              <a:defRPr sz="1428"/>
            </a:pPr>
            <a:r>
              <a:t>use (parameter) </a:t>
            </a:r>
            <a:r>
              <a:rPr b="1"/>
              <a:t>destructuring</a:t>
            </a:r>
            <a:r>
              <a:t>, rest parameters, defaults (less bloated code, less need for low level FP primitives, branching)</a:t>
            </a:r>
          </a:p>
          <a:p>
            <a:pPr marL="349757" lvl="1" indent="-116586" defTabSz="466344">
              <a:lnSpc>
                <a:spcPct val="90000"/>
              </a:lnSpc>
              <a:spcBef>
                <a:spcPts val="500"/>
              </a:spcBef>
              <a:buSzPct val="100000"/>
              <a:buFont typeface="Arial"/>
              <a:buChar char="•"/>
              <a:defRPr sz="1428"/>
            </a:pPr>
            <a:r>
              <a:t>use (study) </a:t>
            </a:r>
            <a:r>
              <a:rPr b="1"/>
              <a:t>JS syntax</a:t>
            </a:r>
            <a:r>
              <a:t>, if exists whenever possible, do </a:t>
            </a:r>
            <a:r>
              <a:rPr b="1"/>
              <a:t>not hide known JS</a:t>
            </a:r>
            <a:r>
              <a:t> under unknown libs</a:t>
            </a:r>
          </a:p>
          <a:p>
            <a:pPr marL="349757" lvl="1" indent="-116586" defTabSz="466344">
              <a:lnSpc>
                <a:spcPct val="90000"/>
              </a:lnSpc>
              <a:spcBef>
                <a:spcPts val="500"/>
              </a:spcBef>
              <a:buSzPct val="100000"/>
              <a:buFont typeface="Arial"/>
              <a:buChar char="•"/>
              <a:defRPr sz="1428"/>
            </a:pPr>
            <a:r>
              <a:rPr b="1"/>
              <a:t>do not implement low level functional features</a:t>
            </a:r>
            <a:r>
              <a:t> by reusing functional features (e.g use raw loops to implement _ranges, etc…, beware performance, O(n), call stack price, memory)</a:t>
            </a:r>
          </a:p>
          <a:p>
            <a:pPr marL="349757" lvl="1" indent="-116586" defTabSz="466344">
              <a:lnSpc>
                <a:spcPct val="90000"/>
              </a:lnSpc>
              <a:spcBef>
                <a:spcPts val="500"/>
              </a:spcBef>
              <a:buSzPct val="100000"/>
              <a:buFont typeface="Arial"/>
              <a:buChar char="•"/>
              <a:defRPr sz="1428"/>
            </a:pPr>
            <a:r>
              <a:t>do </a:t>
            </a:r>
            <a:r>
              <a:rPr b="1"/>
              <a:t>not implement </a:t>
            </a:r>
            <a:r>
              <a:t>functional low level features, </a:t>
            </a:r>
            <a:r>
              <a:rPr b="1"/>
              <a:t>use libs</a:t>
            </a:r>
            <a:r>
              <a:t> (eg. _underescore.js), use only what needed, more and more is replaced by standard JS syntax)</a:t>
            </a:r>
          </a:p>
          <a:p>
            <a:pPr marL="349757" lvl="1" indent="-116586" defTabSz="466344">
              <a:lnSpc>
                <a:spcPct val="90000"/>
              </a:lnSpc>
              <a:spcBef>
                <a:spcPts val="500"/>
              </a:spcBef>
              <a:buSzPct val="100000"/>
              <a:buFont typeface="Arial"/>
              <a:buChar char="•"/>
              <a:defRPr sz="1428"/>
            </a:pPr>
            <a:r>
              <a:t>use </a:t>
            </a:r>
            <a:r>
              <a:rPr b="1"/>
              <a:t>arrow functions only for inlines </a:t>
            </a:r>
            <a:r>
              <a:t>(I like hoisting, more readable programs, top down reading, code first, then functions, function(){}, vs const=()=&gt;{})</a:t>
            </a:r>
          </a:p>
          <a:p>
            <a:pPr marL="349757" lvl="1" indent="-116586" defTabSz="466344">
              <a:lnSpc>
                <a:spcPct val="90000"/>
              </a:lnSpc>
              <a:spcBef>
                <a:spcPts val="500"/>
              </a:spcBef>
              <a:buSzPct val="100000"/>
              <a:buFont typeface="Arial"/>
              <a:buChar char="•"/>
              <a:defRPr sz="1428"/>
            </a:pPr>
            <a:r>
              <a:t>do not follow blindly FP concepts eg. “using functions instead of values” f(f()) vs f(v), we can have f(funOrValue)</a:t>
            </a:r>
          </a:p>
          <a:p>
            <a:pPr marL="349757" lvl="1" indent="-116586" defTabSz="466344">
              <a:lnSpc>
                <a:spcPct val="90000"/>
              </a:lnSpc>
              <a:spcBef>
                <a:spcPts val="500"/>
              </a:spcBef>
              <a:buSzPct val="100000"/>
              <a:buFont typeface="Arial"/>
              <a:buChar char="•"/>
              <a:defRPr sz="1428"/>
            </a:pPr>
            <a:r>
              <a:rPr b="1"/>
              <a:t>use recursion only where appropriate</a:t>
            </a:r>
            <a:r>
              <a:t> for “problem solving”, </a:t>
            </a:r>
            <a:r>
              <a:rPr b="1"/>
              <a:t>reduce is almost always fine</a:t>
            </a:r>
            <a:r>
              <a:t> if not needing quick exits</a:t>
            </a:r>
          </a:p>
          <a:p>
            <a:pPr marL="349757" lvl="1" indent="-116586" defTabSz="466344">
              <a:lnSpc>
                <a:spcPct val="90000"/>
              </a:lnSpc>
              <a:spcBef>
                <a:spcPts val="500"/>
              </a:spcBef>
              <a:buSzPct val="100000"/>
              <a:buFont typeface="Arial"/>
              <a:buChar char="•"/>
              <a:defRPr sz="1428"/>
            </a:pPr>
            <a:r>
              <a:t>implement </a:t>
            </a:r>
            <a:r>
              <a:rPr b="1"/>
              <a:t>mappers, filters, reducers</a:t>
            </a:r>
            <a:r>
              <a:t>, instead of implementing “whole methods”</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83319C-B366-AB4B-96A4-2E784F9C04B2}"/>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a:solidFill>
                  <a:srgbClr val="FFFFFF"/>
                </a:solidFill>
                <a:latin typeface="+mj-lt"/>
                <a:ea typeface="+mj-ea"/>
                <a:cs typeface="+mj-cs"/>
              </a:rPr>
              <a:t>_aux</a:t>
            </a:r>
          </a:p>
        </p:txBody>
      </p:sp>
      <p:sp>
        <p:nvSpPr>
          <p:cNvPr id="6" name="Text Placeholder 5">
            <a:extLst>
              <a:ext uri="{FF2B5EF4-FFF2-40B4-BE49-F238E27FC236}">
                <a16:creationId xmlns:a16="http://schemas.microsoft.com/office/drawing/2014/main" id="{5CC97933-9BC5-384E-9AF4-DA0DF909A703}"/>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Tree>
    <p:extLst>
      <p:ext uri="{BB962C8B-B14F-4D97-AF65-F5344CB8AC3E}">
        <p14:creationId xmlns:p14="http://schemas.microsoft.com/office/powerpoint/2010/main" val="1279510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Pure vs impure functions</a:t>
            </a:r>
            <a:endParaRPr lang="sk-SK"/>
          </a:p>
        </p:txBody>
      </p:sp>
      <p:sp>
        <p:nvSpPr>
          <p:cNvPr id="4" name="Text Placeholder 3"/>
          <p:cNvSpPr>
            <a:spLocks noGrp="1"/>
          </p:cNvSpPr>
          <p:nvPr>
            <p:ph type="body" sz="quarter" idx="1"/>
          </p:nvPr>
        </p:nvSpPr>
        <p:spPr>
          <a:xfrm>
            <a:off x="662940" y="1681163"/>
            <a:ext cx="10692448" cy="4858974"/>
          </a:xfrm>
        </p:spPr>
        <p:txBody>
          <a:bodyPr anchor="t">
            <a:normAutofit/>
          </a:bodyPr>
          <a:lstStyle/>
          <a:p>
            <a:pPr marL="342900" indent="-342900">
              <a:buFont typeface="Arial" panose="020B0604020202020204" pitchFamily="34" charset="0"/>
              <a:buChar char="•"/>
            </a:pPr>
            <a:r>
              <a:rPr lang="en-US" b="0"/>
              <a:t>Any meaningful program will contain also impure functions (Ajax call, I/O calls, check the current date, or get a random number,...). rule of thumb is to follow the 80/20 rule: 80% of your functions should be pure, and the remaining 20%, of necessity, will be impure.</a:t>
            </a:r>
          </a:p>
          <a:p>
            <a:pPr marL="342900" indent="-342900">
              <a:buFont typeface="Arial" panose="020B0604020202020204" pitchFamily="34" charset="0"/>
              <a:buChar char="•"/>
            </a:pPr>
            <a:r>
              <a:rPr lang="en-US" b="0"/>
              <a:t>The general idea is that you write as much of your application as possible in an FP style, and then handle the UI and all forms of input/output (I/O) (such as Database I/O, Web Service I/O, File I/O, etc.) in the best way possible for your current programming language and tools</a:t>
            </a:r>
          </a:p>
          <a:p>
            <a:endParaRPr lang="sk-SK"/>
          </a:p>
        </p:txBody>
      </p:sp>
      <p:sp>
        <p:nvSpPr>
          <p:cNvPr id="5" name="Rectangle 4"/>
          <p:cNvSpPr/>
          <p:nvPr/>
        </p:nvSpPr>
        <p:spPr>
          <a:xfrm>
            <a:off x="3407727" y="6217064"/>
            <a:ext cx="4564380" cy="215444"/>
          </a:xfrm>
          <a:prstGeom prst="rect">
            <a:avLst/>
          </a:prstGeom>
        </p:spPr>
        <p:txBody>
          <a:bodyPr wrap="square">
            <a:spAutoFit/>
          </a:bodyPr>
          <a:lstStyle/>
          <a:p>
            <a:r>
              <a:rPr lang="sk-SK" sz="800"/>
              <a:t>https://alvinalexander.com/scala/fp-book/pure-functions-and-io-input-output</a:t>
            </a:r>
          </a:p>
        </p:txBody>
      </p:sp>
      <p:sp>
        <p:nvSpPr>
          <p:cNvPr id="6" name="Rectangle 5"/>
          <p:cNvSpPr/>
          <p:nvPr/>
        </p:nvSpPr>
        <p:spPr>
          <a:xfrm>
            <a:off x="930022" y="6216971"/>
            <a:ext cx="2640466" cy="215444"/>
          </a:xfrm>
          <a:prstGeom prst="rect">
            <a:avLst/>
          </a:prstGeom>
        </p:spPr>
        <p:txBody>
          <a:bodyPr wrap="none">
            <a:spAutoFit/>
          </a:bodyPr>
          <a:lstStyle/>
          <a:p>
            <a:r>
              <a:rPr lang="sk-SK" sz="800"/>
              <a:t>https://opensource.com/article/17/6/functional-javascript</a:t>
            </a:r>
          </a:p>
        </p:txBody>
      </p:sp>
    </p:spTree>
    <p:extLst>
      <p:ext uri="{BB962C8B-B14F-4D97-AF65-F5344CB8AC3E}">
        <p14:creationId xmlns:p14="http://schemas.microsoft.com/office/powerpoint/2010/main" val="291459165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6621-4683-AA46-A0BD-D708B9FD6867}"/>
              </a:ext>
            </a:extLst>
          </p:cNvPr>
          <p:cNvSpPr>
            <a:spLocks noGrp="1"/>
          </p:cNvSpPr>
          <p:nvPr>
            <p:ph type="title"/>
          </p:nvPr>
        </p:nvSpPr>
        <p:spPr/>
        <p:txBody>
          <a:bodyPr/>
          <a:lstStyle/>
          <a:p>
            <a:r>
              <a:rPr lang="sk-SK"/>
              <a:t>JS </a:t>
            </a:r>
            <a:r>
              <a:rPr lang="sk-SK" err="1"/>
              <a:t>is</a:t>
            </a:r>
            <a:r>
              <a:rPr lang="sk-SK"/>
              <a:t> OO, </a:t>
            </a:r>
            <a:r>
              <a:rPr lang="sk-SK" err="1"/>
              <a:t>why</a:t>
            </a:r>
            <a:r>
              <a:rPr lang="sk-SK"/>
              <a:t> </a:t>
            </a:r>
            <a:r>
              <a:rPr lang="sk-SK" err="1"/>
              <a:t>not</a:t>
            </a:r>
            <a:r>
              <a:rPr lang="sk-SK"/>
              <a:t> benefit ? lazy and </a:t>
            </a:r>
            <a:r>
              <a:rPr lang="sk-SK" err="1"/>
              <a:t>memoize</a:t>
            </a:r>
            <a:endParaRPr lang="sk-SK"/>
          </a:p>
        </p:txBody>
      </p:sp>
      <p:sp>
        <p:nvSpPr>
          <p:cNvPr id="3" name="Content Placeholder 2">
            <a:extLst>
              <a:ext uri="{FF2B5EF4-FFF2-40B4-BE49-F238E27FC236}">
                <a16:creationId xmlns:a16="http://schemas.microsoft.com/office/drawing/2014/main" id="{678732AB-BAEA-8948-BCC8-DF360778B135}"/>
              </a:ext>
            </a:extLst>
          </p:cNvPr>
          <p:cNvSpPr>
            <a:spLocks noGrp="1"/>
          </p:cNvSpPr>
          <p:nvPr>
            <p:ph idx="1"/>
          </p:nvPr>
        </p:nvSpPr>
        <p:spPr>
          <a:xfrm>
            <a:off x="838200" y="1825625"/>
            <a:ext cx="4968834" cy="4351338"/>
          </a:xfrm>
        </p:spPr>
        <p:txBody>
          <a:bodyPr/>
          <a:lstStyle/>
          <a:p>
            <a:r>
              <a:rPr lang="sk-SK" err="1"/>
              <a:t>memoize</a:t>
            </a:r>
            <a:r>
              <a:rPr lang="sk-SK"/>
              <a:t> </a:t>
            </a:r>
            <a:r>
              <a:rPr lang="sk-SK" err="1"/>
              <a:t>is</a:t>
            </a:r>
            <a:r>
              <a:rPr lang="sk-SK"/>
              <a:t> </a:t>
            </a:r>
            <a:r>
              <a:rPr lang="sk-SK" err="1"/>
              <a:t>concept</a:t>
            </a:r>
            <a:r>
              <a:rPr lang="sk-SK"/>
              <a:t> </a:t>
            </a:r>
            <a:r>
              <a:rPr lang="sk-SK" err="1"/>
              <a:t>for</a:t>
            </a:r>
            <a:r>
              <a:rPr lang="sk-SK"/>
              <a:t> </a:t>
            </a:r>
            <a:r>
              <a:rPr lang="sk-SK" err="1"/>
              <a:t>functions</a:t>
            </a:r>
            <a:endParaRPr lang="sk-SK"/>
          </a:p>
          <a:p>
            <a:r>
              <a:rPr lang="sk-SK" err="1"/>
              <a:t>but</a:t>
            </a:r>
            <a:r>
              <a:rPr lang="sk-SK"/>
              <a:t> </a:t>
            </a:r>
            <a:r>
              <a:rPr lang="sk-SK" err="1"/>
              <a:t>we</a:t>
            </a:r>
            <a:r>
              <a:rPr lang="sk-SK"/>
              <a:t> </a:t>
            </a:r>
            <a:r>
              <a:rPr lang="sk-SK" err="1"/>
              <a:t>have</a:t>
            </a:r>
            <a:r>
              <a:rPr lang="sk-SK"/>
              <a:t> </a:t>
            </a:r>
            <a:r>
              <a:rPr lang="sk-SK" err="1"/>
              <a:t>object</a:t>
            </a:r>
            <a:r>
              <a:rPr lang="sk-SK"/>
              <a:t> and </a:t>
            </a:r>
            <a:r>
              <a:rPr lang="sk-SK" err="1"/>
              <a:t>properties</a:t>
            </a:r>
            <a:r>
              <a:rPr lang="sk-SK"/>
              <a:t> </a:t>
            </a:r>
          </a:p>
          <a:p>
            <a:pPr lvl="1"/>
            <a:r>
              <a:rPr lang="sk-SK" err="1"/>
              <a:t>properies</a:t>
            </a:r>
            <a:r>
              <a:rPr lang="sk-SK"/>
              <a:t> </a:t>
            </a:r>
            <a:r>
              <a:rPr lang="sk-SK" err="1"/>
              <a:t>have</a:t>
            </a:r>
            <a:r>
              <a:rPr lang="sk-SK"/>
              <a:t> </a:t>
            </a:r>
            <a:r>
              <a:rPr lang="sk-SK" err="1"/>
              <a:t>getters</a:t>
            </a:r>
            <a:endParaRPr lang="sk-SK"/>
          </a:p>
          <a:p>
            <a:pPr lvl="1"/>
            <a:r>
              <a:rPr lang="sk-SK" err="1"/>
              <a:t>properties</a:t>
            </a:r>
            <a:r>
              <a:rPr lang="sk-SK"/>
              <a:t> </a:t>
            </a:r>
            <a:r>
              <a:rPr lang="sk-SK" err="1"/>
              <a:t>can</a:t>
            </a:r>
            <a:r>
              <a:rPr lang="sk-SK"/>
              <a:t> </a:t>
            </a:r>
            <a:r>
              <a:rPr lang="sk-SK" err="1"/>
              <a:t>be</a:t>
            </a:r>
            <a:r>
              <a:rPr lang="sk-SK"/>
              <a:t> </a:t>
            </a:r>
            <a:r>
              <a:rPr lang="sk-SK" err="1"/>
              <a:t>redefined</a:t>
            </a:r>
            <a:endParaRPr lang="sk-SK"/>
          </a:p>
          <a:p>
            <a:pPr lvl="1"/>
            <a:r>
              <a:rPr lang="sk-SK" err="1"/>
              <a:t>properties</a:t>
            </a:r>
            <a:r>
              <a:rPr lang="sk-SK"/>
              <a:t> </a:t>
            </a:r>
            <a:r>
              <a:rPr lang="sk-SK" err="1"/>
              <a:t>can</a:t>
            </a:r>
            <a:r>
              <a:rPr lang="sk-SK"/>
              <a:t> </a:t>
            </a:r>
            <a:r>
              <a:rPr lang="sk-SK" err="1"/>
              <a:t>be</a:t>
            </a:r>
            <a:r>
              <a:rPr lang="sk-SK"/>
              <a:t> </a:t>
            </a:r>
            <a:r>
              <a:rPr lang="sk-SK" err="1"/>
              <a:t>memoized</a:t>
            </a:r>
            <a:r>
              <a:rPr lang="sk-SK"/>
              <a:t> (as </a:t>
            </a:r>
            <a:r>
              <a:rPr lang="sk-SK" err="1"/>
              <a:t>static</a:t>
            </a:r>
            <a:r>
              <a:rPr lang="sk-SK"/>
              <a:t> </a:t>
            </a:r>
            <a:r>
              <a:rPr lang="sk-SK" err="1"/>
              <a:t>property</a:t>
            </a:r>
            <a:r>
              <a:rPr lang="sk-SK"/>
              <a:t>)</a:t>
            </a:r>
          </a:p>
        </p:txBody>
      </p:sp>
    </p:spTree>
    <p:extLst>
      <p:ext uri="{BB962C8B-B14F-4D97-AF65-F5344CB8AC3E}">
        <p14:creationId xmlns:p14="http://schemas.microsoft.com/office/powerpoint/2010/main" val="27950925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a:t>Collection pipelines</a:t>
            </a:r>
            <a:endParaRPr lang="sk-SK"/>
          </a:p>
        </p:txBody>
      </p:sp>
      <p:sp>
        <p:nvSpPr>
          <p:cNvPr id="5" name="Content Placeholder 4"/>
          <p:cNvSpPr>
            <a:spLocks noGrp="1"/>
          </p:cNvSpPr>
          <p:nvPr>
            <p:ph idx="1"/>
          </p:nvPr>
        </p:nvSpPr>
        <p:spPr/>
        <p:txBody>
          <a:bodyPr>
            <a:normAutofit lnSpcReduction="10000"/>
          </a:bodyPr>
          <a:lstStyle/>
          <a:p>
            <a:r>
              <a:rPr lang="sk-SK">
                <a:hlinkClick r:id="rId2"/>
              </a:rPr>
              <a:t>https://martinfowler.com/articles/collection-pipeline/#NestedOperatorExpressions</a:t>
            </a:r>
            <a:endParaRPr lang="en-US"/>
          </a:p>
          <a:p>
            <a:r>
              <a:rPr lang="en-US" i="1"/>
              <a:t>Collection pipelines are a programming pattern where you organize some computation as a sequence of operations which compose by taking a collection as output of one operation and feeding it into the next. (Common operations are filter, map, and reduce.) This pattern is common in functional programming, and also in object-oriented languages which have lambdas. This article describes the pattern with several examples of how to form pipelines, both to introduce the pattern to those unfamiliar with it, and to help people understand the core concepts so they can more easily take ideas from one language to another. </a:t>
            </a:r>
            <a:endParaRPr lang="sk-SK"/>
          </a:p>
        </p:txBody>
      </p:sp>
    </p:spTree>
    <p:extLst>
      <p:ext uri="{BB962C8B-B14F-4D97-AF65-F5344CB8AC3E}">
        <p14:creationId xmlns:p14="http://schemas.microsoft.com/office/powerpoint/2010/main" val="34287423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deep thoughts</a:t>
            </a:r>
          </a:p>
        </p:txBody>
      </p:sp>
      <p:sp>
        <p:nvSpPr>
          <p:cNvPr id="3" name="Text Placeholder 2"/>
          <p:cNvSpPr>
            <a:spLocks noGrp="1"/>
          </p:cNvSpPr>
          <p:nvPr>
            <p:ph idx="1"/>
          </p:nvPr>
        </p:nvSpPr>
        <p:spPr/>
        <p:txBody>
          <a:bodyPr>
            <a:normAutofit fontScale="92500" lnSpcReduction="20000"/>
          </a:bodyPr>
          <a:lstStyle/>
          <a:p>
            <a:r>
              <a:rPr lang="en-US" b="1"/>
              <a:t>JavaScript doesn’t have immutability built in</a:t>
            </a:r>
            <a:r>
              <a:rPr lang="en-US"/>
              <a:t>, spread operator and external libs can easily help in implementing it though. If immutability is about rules, then everything is in the developer hands. If you see </a:t>
            </a:r>
            <a:r>
              <a:rPr lang="en-US" i="1"/>
              <a:t>the value of value </a:t>
            </a:r>
            <a:r>
              <a:rPr lang="en-US"/>
              <a:t>then from this moment the mutation should be gone in your application.</a:t>
            </a:r>
          </a:p>
          <a:p>
            <a:r>
              <a:rPr lang="en-US"/>
              <a:t>However the problem is in bad habits, </a:t>
            </a:r>
            <a:r>
              <a:rPr lang="en-US" b="1"/>
              <a:t>bad habits mostly from object oriented programming</a:t>
            </a:r>
            <a:r>
              <a:rPr lang="en-US"/>
              <a:t>. Bad practices are in our minds, under our skin. Bad practices like setters in the object, methods mutating the object state, object as state, huge polymorphic objects and so on, </a:t>
            </a:r>
            <a:r>
              <a:rPr lang="en-US" b="1"/>
              <a:t>these things should be considered as wrong and never used again</a:t>
            </a:r>
            <a:r>
              <a:rPr lang="en-US"/>
              <a:t>.</a:t>
            </a:r>
          </a:p>
          <a:p>
            <a:r>
              <a:rPr lang="en-US" b="1"/>
              <a:t>Change your way of thinking</a:t>
            </a:r>
            <a:r>
              <a:rPr lang="en-US"/>
              <a:t>, see </a:t>
            </a:r>
            <a:r>
              <a:rPr lang="en-US" i="1"/>
              <a:t>the value of value</a:t>
            </a:r>
            <a:r>
              <a:rPr lang="en-US"/>
              <a:t>. Choosing immutability is a big step towards </a:t>
            </a:r>
            <a:r>
              <a:rPr lang="en-US" b="1"/>
              <a:t>predictable, </a:t>
            </a:r>
            <a:r>
              <a:rPr lang="en-US"/>
              <a:t>more efficient and </a:t>
            </a:r>
            <a:r>
              <a:rPr lang="en-US" b="1"/>
              <a:t>less buggy programs</a:t>
            </a:r>
            <a:r>
              <a:rPr lang="en-US"/>
              <a:t>.</a:t>
            </a:r>
          </a:p>
          <a:p>
            <a:endParaRPr lang="en-US"/>
          </a:p>
          <a:p>
            <a:endParaRPr lang="sk-SK"/>
          </a:p>
        </p:txBody>
      </p:sp>
      <p:sp>
        <p:nvSpPr>
          <p:cNvPr id="4" name="Rectangle 3"/>
          <p:cNvSpPr/>
          <p:nvPr/>
        </p:nvSpPr>
        <p:spPr>
          <a:xfrm>
            <a:off x="838200" y="6127234"/>
            <a:ext cx="9144000" cy="369332"/>
          </a:xfrm>
          <a:prstGeom prst="rect">
            <a:avLst/>
          </a:prstGeom>
        </p:spPr>
        <p:txBody>
          <a:bodyPr wrap="square">
            <a:spAutoFit/>
          </a:bodyPr>
          <a:lstStyle/>
          <a:p>
            <a:r>
              <a:rPr lang="sk-SK"/>
              <a:t>https://medium.com/dailyjs/the-state-of-immutability-169d2cd11310</a:t>
            </a:r>
          </a:p>
        </p:txBody>
      </p:sp>
    </p:spTree>
    <p:extLst>
      <p:ext uri="{BB962C8B-B14F-4D97-AF65-F5344CB8AC3E}">
        <p14:creationId xmlns:p14="http://schemas.microsoft.com/office/powerpoint/2010/main" val="31587762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mutable is bad</a:t>
            </a:r>
            <a:endParaRPr lang="sk-SK"/>
          </a:p>
        </p:txBody>
      </p:sp>
      <p:sp>
        <p:nvSpPr>
          <p:cNvPr id="3" name="Text Placeholder 2"/>
          <p:cNvSpPr>
            <a:spLocks noGrp="1"/>
          </p:cNvSpPr>
          <p:nvPr>
            <p:ph idx="1"/>
          </p:nvPr>
        </p:nvSpPr>
        <p:spPr/>
        <p:txBody>
          <a:bodyPr/>
          <a:lstStyle/>
          <a:p>
            <a:r>
              <a:rPr lang="en-US" dirty="0"/>
              <a:t>The worst scenario takes place when some structure is used in separate parts of the application, then any mutation in one component can create a bug in the other one. Such bug is really hard to track because the source of the problem lies out of the scope of the failure. This is an example of a bad side effect.</a:t>
            </a:r>
          </a:p>
          <a:p>
            <a:endParaRPr lang="en-US" dirty="0"/>
          </a:p>
          <a:p>
            <a:r>
              <a:rPr lang="en-US" dirty="0">
                <a:solidFill>
                  <a:srgbClr val="FF0000"/>
                </a:solidFill>
              </a:rPr>
              <a:t>TODO: </a:t>
            </a:r>
            <a:r>
              <a:rPr lang="en-US" dirty="0" err="1">
                <a:solidFill>
                  <a:srgbClr val="FF0000"/>
                </a:solidFill>
              </a:rPr>
              <a:t>nieco</a:t>
            </a:r>
            <a:r>
              <a:rPr lang="en-US" dirty="0">
                <a:solidFill>
                  <a:srgbClr val="FF0000"/>
                </a:solidFill>
              </a:rPr>
              <a:t> o </a:t>
            </a:r>
            <a:r>
              <a:rPr lang="en-US" dirty="0" err="1">
                <a:solidFill>
                  <a:srgbClr val="FF0000"/>
                </a:solidFill>
              </a:rPr>
              <a:t>moduloch</a:t>
            </a:r>
            <a:r>
              <a:rPr lang="en-US" dirty="0">
                <a:solidFill>
                  <a:srgbClr val="FF0000"/>
                </a:solidFill>
              </a:rPr>
              <a:t> ze </a:t>
            </a:r>
            <a:r>
              <a:rPr lang="en-US" dirty="0" err="1">
                <a:solidFill>
                  <a:srgbClr val="FF0000"/>
                </a:solidFill>
              </a:rPr>
              <a:t>su</a:t>
            </a:r>
            <a:r>
              <a:rPr lang="en-US" dirty="0">
                <a:solidFill>
                  <a:srgbClr val="FF0000"/>
                </a:solidFill>
              </a:rPr>
              <a:t> </a:t>
            </a:r>
            <a:r>
              <a:rPr lang="en-US" dirty="0" err="1">
                <a:solidFill>
                  <a:srgbClr val="FF0000"/>
                </a:solidFill>
              </a:rPr>
              <a:t>singeltony</a:t>
            </a:r>
            <a:r>
              <a:rPr lang="en-US" dirty="0">
                <a:solidFill>
                  <a:srgbClr val="FF0000"/>
                </a:solidFill>
              </a:rPr>
              <a:t> a ze </a:t>
            </a:r>
            <a:r>
              <a:rPr lang="en-US" dirty="0" err="1">
                <a:solidFill>
                  <a:srgbClr val="FF0000"/>
                </a:solidFill>
              </a:rPr>
              <a:t>su</a:t>
            </a:r>
            <a:r>
              <a:rPr lang="en-US" dirty="0">
                <a:solidFill>
                  <a:srgbClr val="FF0000"/>
                </a:solidFill>
              </a:rPr>
              <a:t> </a:t>
            </a:r>
            <a:r>
              <a:rPr lang="en-US" dirty="0" err="1">
                <a:solidFill>
                  <a:srgbClr val="FF0000"/>
                </a:solidFill>
              </a:rPr>
              <a:t>kesovane</a:t>
            </a:r>
            <a:r>
              <a:rPr lang="en-US" dirty="0">
                <a:solidFill>
                  <a:srgbClr val="FF0000"/>
                </a:solidFill>
              </a:rPr>
              <a:t> a ked ho </a:t>
            </a:r>
            <a:r>
              <a:rPr lang="en-US" dirty="0" err="1">
                <a:solidFill>
                  <a:srgbClr val="FF0000"/>
                </a:solidFill>
              </a:rPr>
              <a:t>pouziju</a:t>
            </a:r>
            <a:r>
              <a:rPr lang="en-US" dirty="0">
                <a:solidFill>
                  <a:srgbClr val="FF0000"/>
                </a:solidFill>
              </a:rPr>
              <a:t> </a:t>
            </a:r>
            <a:r>
              <a:rPr lang="en-US" dirty="0" err="1">
                <a:solidFill>
                  <a:srgbClr val="FF0000"/>
                </a:solidFill>
              </a:rPr>
              <a:t>dvaja</a:t>
            </a:r>
            <a:r>
              <a:rPr lang="en-US" dirty="0">
                <a:solidFill>
                  <a:srgbClr val="FF0000"/>
                </a:solidFill>
              </a:rPr>
              <a:t> a </a:t>
            </a:r>
            <a:r>
              <a:rPr lang="en-US" dirty="0" err="1">
                <a:solidFill>
                  <a:srgbClr val="FF0000"/>
                </a:solidFill>
              </a:rPr>
              <a:t>niekto</a:t>
            </a:r>
            <a:r>
              <a:rPr lang="en-US" dirty="0">
                <a:solidFill>
                  <a:srgbClr val="FF0000"/>
                </a:solidFill>
              </a:rPr>
              <a:t> ho </a:t>
            </a:r>
            <a:r>
              <a:rPr lang="en-US" dirty="0" err="1">
                <a:solidFill>
                  <a:srgbClr val="FF0000"/>
                </a:solidFill>
              </a:rPr>
              <a:t>prekonfiguruje</a:t>
            </a:r>
            <a:r>
              <a:rPr lang="en-US" dirty="0">
                <a:solidFill>
                  <a:srgbClr val="FF0000"/>
                </a:solidFill>
              </a:rPr>
              <a:t> </a:t>
            </a:r>
            <a:r>
              <a:rPr lang="en-US" dirty="0" err="1">
                <a:solidFill>
                  <a:srgbClr val="FF0000"/>
                </a:solidFill>
              </a:rPr>
              <a:t>aj</a:t>
            </a:r>
            <a:r>
              <a:rPr lang="en-US" dirty="0">
                <a:solidFill>
                  <a:srgbClr val="FF0000"/>
                </a:solidFill>
              </a:rPr>
              <a:t> </a:t>
            </a:r>
            <a:r>
              <a:rPr lang="en-US" dirty="0" err="1">
                <a:solidFill>
                  <a:srgbClr val="FF0000"/>
                </a:solidFill>
              </a:rPr>
              <a:t>tvj</a:t>
            </a:r>
            <a:r>
              <a:rPr lang="en-US" dirty="0">
                <a:solidFill>
                  <a:srgbClr val="FF0000"/>
                </a:solidFill>
              </a:rPr>
              <a:t> </a:t>
            </a:r>
            <a:r>
              <a:rPr lang="en-US" dirty="0" err="1">
                <a:solidFill>
                  <a:srgbClr val="FF0000"/>
                </a:solidFill>
              </a:rPr>
              <a:t>zacne</a:t>
            </a:r>
            <a:r>
              <a:rPr lang="en-US" dirty="0">
                <a:solidFill>
                  <a:srgbClr val="FF0000"/>
                </a:solidFill>
              </a:rPr>
              <a:t> </a:t>
            </a:r>
            <a:r>
              <a:rPr lang="en-US" dirty="0" err="1">
                <a:solidFill>
                  <a:srgbClr val="FF0000"/>
                </a:solidFill>
              </a:rPr>
              <a:t>blbnut</a:t>
            </a:r>
            <a:r>
              <a:rPr lang="en-US" dirty="0">
                <a:solidFill>
                  <a:srgbClr val="FF0000"/>
                </a:solidFill>
              </a:rPr>
              <a:t>, to je </a:t>
            </a:r>
            <a:r>
              <a:rPr lang="en-US" dirty="0" err="1">
                <a:solidFill>
                  <a:srgbClr val="FF0000"/>
                </a:solidFill>
              </a:rPr>
              <a:t>asi</a:t>
            </a:r>
            <a:r>
              <a:rPr lang="en-US" dirty="0">
                <a:solidFill>
                  <a:srgbClr val="FF0000"/>
                </a:solidFill>
              </a:rPr>
              <a:t> </a:t>
            </a:r>
            <a:r>
              <a:rPr lang="en-US" dirty="0" err="1">
                <a:solidFill>
                  <a:srgbClr val="FF0000"/>
                </a:solidFill>
              </a:rPr>
              <a:t>nahorsia</a:t>
            </a:r>
            <a:r>
              <a:rPr lang="en-US" dirty="0">
                <a:solidFill>
                  <a:srgbClr val="FF0000"/>
                </a:solidFill>
              </a:rPr>
              <a:t> </a:t>
            </a:r>
            <a:r>
              <a:rPr lang="en-US" dirty="0" err="1">
                <a:solidFill>
                  <a:srgbClr val="FF0000"/>
                </a:solidFill>
              </a:rPr>
              <a:t>ukazka</a:t>
            </a:r>
            <a:r>
              <a:rPr lang="en-US" dirty="0">
                <a:solidFill>
                  <a:srgbClr val="FF0000"/>
                </a:solidFill>
              </a:rPr>
              <a:t> </a:t>
            </a:r>
            <a:r>
              <a:rPr lang="en-US" dirty="0" err="1">
                <a:solidFill>
                  <a:srgbClr val="FF0000"/>
                </a:solidFill>
              </a:rPr>
              <a:t>celej</a:t>
            </a:r>
            <a:r>
              <a:rPr lang="en-US" dirty="0">
                <a:solidFill>
                  <a:srgbClr val="FF0000"/>
                </a:solidFill>
              </a:rPr>
              <a:t> ten </a:t>
            </a:r>
            <a:r>
              <a:rPr lang="en-US" dirty="0" err="1">
                <a:solidFill>
                  <a:srgbClr val="FF0000"/>
                </a:solidFill>
              </a:rPr>
              <a:t>veci</a:t>
            </a:r>
            <a:r>
              <a:rPr lang="en-US" dirty="0">
                <a:solidFill>
                  <a:srgbClr val="FF0000"/>
                </a:solidFill>
              </a:rPr>
              <a:t> co </a:t>
            </a:r>
            <a:r>
              <a:rPr lang="en-US" dirty="0" err="1">
                <a:solidFill>
                  <a:srgbClr val="FF0000"/>
                </a:solidFill>
              </a:rPr>
              <a:t>poznam</a:t>
            </a:r>
            <a:endParaRPr lang="sk-SK" dirty="0">
              <a:solidFill>
                <a:srgbClr val="FF0000"/>
              </a:solidFill>
            </a:endParaRPr>
          </a:p>
        </p:txBody>
      </p:sp>
    </p:spTree>
    <p:extLst>
      <p:ext uri="{BB962C8B-B14F-4D97-AF65-F5344CB8AC3E}">
        <p14:creationId xmlns:p14="http://schemas.microsoft.com/office/powerpoint/2010/main" val="38091859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a:t>functional-programming-jargon</a:t>
            </a:r>
          </a:p>
        </p:txBody>
      </p:sp>
      <p:sp>
        <p:nvSpPr>
          <p:cNvPr id="3" name="Content Placeholder 2"/>
          <p:cNvSpPr>
            <a:spLocks noGrp="1"/>
          </p:cNvSpPr>
          <p:nvPr>
            <p:ph idx="1"/>
          </p:nvPr>
        </p:nvSpPr>
        <p:spPr/>
        <p:txBody>
          <a:bodyPr/>
          <a:lstStyle/>
          <a:p>
            <a:r>
              <a:rPr lang="sk-SK">
                <a:hlinkClick r:id="rId2"/>
              </a:rPr>
              <a:t>https://github.com/hemanth/functional-programming-jargon</a:t>
            </a:r>
            <a:endParaRPr lang="en-US"/>
          </a:p>
          <a:p>
            <a:endParaRPr lang="sk-SK"/>
          </a:p>
        </p:txBody>
      </p:sp>
    </p:spTree>
    <p:extLst>
      <p:ext uri="{BB962C8B-B14F-4D97-AF65-F5344CB8AC3E}">
        <p14:creationId xmlns:p14="http://schemas.microsoft.com/office/powerpoint/2010/main" val="108844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1AA5ADDC-D9E6-EA48-8995-1E83466D8FDF}"/>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Higher order functions</a:t>
            </a:r>
          </a:p>
        </p:txBody>
      </p:sp>
      <p:sp>
        <p:nvSpPr>
          <p:cNvPr id="4" name="Text Placeholder 3">
            <a:extLst>
              <a:ext uri="{FF2B5EF4-FFF2-40B4-BE49-F238E27FC236}">
                <a16:creationId xmlns:a16="http://schemas.microsoft.com/office/drawing/2014/main" id="{AA3649C8-4495-9F43-A0C8-AF197293632D}"/>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3533440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1085</TotalTime>
  <Words>5349</Words>
  <Application>Microsoft Macintosh PowerPoint</Application>
  <PresentationFormat>Widescreen</PresentationFormat>
  <Paragraphs>631</Paragraphs>
  <Slides>84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Calibri Light</vt:lpstr>
      <vt:lpstr>Courier New</vt:lpstr>
      <vt:lpstr>Office Theme</vt:lpstr>
      <vt:lpstr>Functional JavaScript #part 2</vt:lpstr>
      <vt:lpstr>Functional JavaScript</vt:lpstr>
      <vt:lpstr>Pure functions</vt:lpstr>
      <vt:lpstr>Pure functions</vt:lpstr>
      <vt:lpstr>Pure functions</vt:lpstr>
      <vt:lpstr>pure functions</vt:lpstr>
      <vt:lpstr>pure functions</vt:lpstr>
      <vt:lpstr>Pure vs impure functions</vt:lpstr>
      <vt:lpstr>Higher order functions</vt:lpstr>
      <vt:lpstr>Higher order functions</vt:lpstr>
      <vt:lpstr>Higher order functions –  functions returning functions</vt:lpstr>
      <vt:lpstr>Add Functionality</vt:lpstr>
      <vt:lpstr>Deprecate https://github.com/nodejs/node/tree/v11.x</vt:lpstr>
      <vt:lpstr>Deprecate https://github.com/nodejs/node/tree/v11.x</vt:lpstr>
      <vt:lpstr>Deprecate https://github.com/nodejs/node/tree/v11.x</vt:lpstr>
      <vt:lpstr>Deprecate https://github.com/nodejs/node/tree/v11.x</vt:lpstr>
      <vt:lpstr>Memoize </vt:lpstr>
      <vt:lpstr>Memoize https://github.com/caolan/async/blob/master/lib/memoize.js</vt:lpstr>
      <vt:lpstr>Memoize - precvičenie</vt:lpstr>
      <vt:lpstr>Measure </vt:lpstr>
      <vt:lpstr>Measure </vt:lpstr>
      <vt:lpstr>Change function</vt:lpstr>
      <vt:lpstr>Promisify </vt:lpstr>
      <vt:lpstr>Promisify </vt:lpstr>
      <vt:lpstr>Promisify </vt:lpstr>
      <vt:lpstr>Promisify https://github.com/nodejs/node/blob/f607e169612ff60a00f456f3c698a6b41792a8f5/lib/internal/util.js#L268 </vt:lpstr>
      <vt:lpstr>Methods  to functions </vt:lpstr>
      <vt:lpstr>Functions  to methods </vt:lpstr>
      <vt:lpstr>Higher order functions –  function as argument</vt:lpstr>
      <vt:lpstr>parametrized algorithms – max/best example</vt:lpstr>
      <vt:lpstr>parametrized algorithms – max/best example</vt:lpstr>
      <vt:lpstr>parametrized algorithms – max/best example</vt:lpstr>
      <vt:lpstr>max/best example recap</vt:lpstr>
      <vt:lpstr>max/best example recap</vt:lpstr>
      <vt:lpstr>Parametrized memoizer</vt:lpstr>
      <vt:lpstr>Parametrized,  ale by function !!!</vt:lpstr>
      <vt:lpstr>Parametrized,  ale by function !!!</vt:lpstr>
      <vt:lpstr>parametrized generation, iterations</vt:lpstr>
      <vt:lpstr>parametrized algorithms</vt:lpstr>
      <vt:lpstr>transforming params,  filtering arguments </vt:lpstr>
      <vt:lpstr>Immutability</vt:lpstr>
      <vt:lpstr>Immutability</vt:lpstr>
      <vt:lpstr>Immutability support in JavaScript</vt:lpstr>
      <vt:lpstr>Immutability – shared state</vt:lpstr>
      <vt:lpstr>Shared state is fine if it is immutable,  Mutable state is fine if it is not shared.</vt:lpstr>
      <vt:lpstr>How to achieve immutability  and produce changed values</vt:lpstr>
      <vt:lpstr>Shared/mutated  variable</vt:lpstr>
      <vt:lpstr>Shared/mutated  variable</vt:lpstr>
      <vt:lpstr>Shared/mutated  variable</vt:lpstr>
      <vt:lpstr>Shared/mutated  variable</vt:lpstr>
      <vt:lpstr>Object manipulations</vt:lpstr>
      <vt:lpstr>List and objects manipulations</vt:lpstr>
      <vt:lpstr>add/set property</vt:lpstr>
      <vt:lpstr>remove/clear property</vt:lpstr>
      <vt:lpstr>whitelisting, blacklisting</vt:lpstr>
      <vt:lpstr>cloning objects</vt:lpstr>
      <vt:lpstr>Deep Clone</vt:lpstr>
      <vt:lpstr>Object (tree) Traversal</vt:lpstr>
      <vt:lpstr>Traversal - basics</vt:lpstr>
      <vt:lpstr>Traversal</vt:lpstr>
      <vt:lpstr>JSON.parse and JSON.stringify  (reviver and replacer)</vt:lpstr>
      <vt:lpstr>Traversal</vt:lpstr>
      <vt:lpstr>Traversal</vt:lpstr>
      <vt:lpstr>npm traverse</vt:lpstr>
      <vt:lpstr>Traversal libraries</vt:lpstr>
      <vt:lpstr>Recursion</vt:lpstr>
      <vt:lpstr>Recursion - divide and conquer</vt:lpstr>
      <vt:lpstr>Recursion - merge sort</vt:lpstr>
      <vt:lpstr>Recursion</vt:lpstr>
      <vt:lpstr>Recursion – other topics</vt:lpstr>
      <vt:lpstr>Recursion - Stack space</vt:lpstr>
      <vt:lpstr>Recursion – tail call optimization</vt:lpstr>
      <vt:lpstr>partial and curry</vt:lpstr>
      <vt:lpstr>Object.bind</vt:lpstr>
      <vt:lpstr>partially applied functions  pomocou bind</vt:lpstr>
      <vt:lpstr>Object.bind</vt:lpstr>
      <vt:lpstr>Curry</vt:lpstr>
      <vt:lpstr>Functional JavaScript (Summary)</vt:lpstr>
      <vt:lpstr>_aux</vt:lpstr>
      <vt:lpstr>JS is OO, why not benefit ? lazy and memoize</vt:lpstr>
      <vt:lpstr>Collection pipelines</vt:lpstr>
      <vt:lpstr>Some deep thoughts</vt:lpstr>
      <vt:lpstr>Why mutable is bad</vt:lpstr>
      <vt:lpstr>functional-programming-jargon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JavaScript #part 2</dc:title>
  <dc:creator>Marcus</dc:creator>
  <cp:lastModifiedBy>Marcus</cp:lastModifiedBy>
  <cp:revision>350</cp:revision>
  <dcterms:created xsi:type="dcterms:W3CDTF">2019-11-14T10:28:30Z</dcterms:created>
  <dcterms:modified xsi:type="dcterms:W3CDTF">2019-11-18T13:37:57Z</dcterms:modified>
</cp:coreProperties>
</file>